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embeddedFontLst>
    <p:embeddedFont>
      <p:font typeface="HWCJGO+Times New Roman" panose="020B0604020202020204" charset="0"/>
      <p:regular r:id="rId25"/>
    </p:embeddedFont>
    <p:embeddedFont>
      <p:font typeface="DRVMDG+Times New Roman Bold" panose="020B0604020202020204" charset="0"/>
      <p:regular r:id="rId26"/>
    </p:embeddedFont>
    <p:embeddedFont>
      <p:font typeface="PDLGHN+Times New Roman Italic" panose="020B0604020202020204" charset="0"/>
      <p:regular r:id="rId27"/>
    </p:embeddedFont>
    <p:embeddedFont>
      <p:font typeface="LFKFMU+Times New Roman Bold" panose="020B0604020202020204" charset="0"/>
      <p:regular r:id="rId28"/>
    </p:embeddedFont>
    <p:embeddedFont>
      <p:font typeface="SRAPTC+Calibri Bold" panose="020B0604020202020204" charset="0"/>
      <p:regular r:id="rId29"/>
    </p:embeddedFont>
    <p:embeddedFont>
      <p:font typeface="FGROTF+Calibri" panose="020B0604020202020204" charset="0"/>
      <p:regular r:id="rId30"/>
    </p:embeddedFont>
    <p:embeddedFont>
      <p:font typeface="LULKEA+Times New Roman Bold Italic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TFGJF+Times New Roman Bold Italic" panose="020B0604020202020204" charset="0"/>
      <p:regular r:id="rId36"/>
    </p:embeddedFont>
    <p:embeddedFont>
      <p:font typeface="VOFJSP+Times New Roman" panose="020B0604020202020204" charset="0"/>
      <p:regular r:id="rId37"/>
    </p:embeddedFont>
    <p:embeddedFont>
      <p:font typeface="NFTHQB+Arial" panose="020B0604020202020204" charset="0"/>
      <p:regular r:id="rId38"/>
    </p:embeddedFont>
    <p:embeddedFont>
      <p:font typeface="KGHNOM+Calibri" panose="020B0604020202020204" charset="0"/>
      <p:regular r:id="rId39"/>
    </p:embeddedFont>
    <p:embeddedFont>
      <p:font typeface="NDKADV+Wingdings" panose="05000000000000000000" charset="2"/>
      <p:regular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56" y="-19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312712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2759" y="270790"/>
            <a:ext cx="7718052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srgbClr val="000000"/>
                </a:solidFill>
                <a:latin typeface="HWCJGO+Times New Roman"/>
                <a:cs typeface="HWCJGO+Times New Roman"/>
              </a:rPr>
              <a:t>М</a:t>
            </a:r>
            <a:r>
              <a:rPr sz="2000" dirty="0" err="1" smtClean="0">
                <a:solidFill>
                  <a:srgbClr val="000000"/>
                </a:solidFill>
                <a:latin typeface="HWCJGO+Times New Roman"/>
                <a:cs typeface="HWCJGO+Times New Roman"/>
              </a:rPr>
              <a:t>униципальное</a:t>
            </a:r>
            <a:r>
              <a:rPr sz="2000" spc="37" dirty="0" smtClean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lang="ru-RU" sz="2000" spc="37" dirty="0" err="1" smtClean="0">
                <a:solidFill>
                  <a:srgbClr val="000000"/>
                </a:solidFill>
                <a:latin typeface="HWCJGO+Times New Roman"/>
                <a:cs typeface="HWCJGO+Times New Roman"/>
              </a:rPr>
              <a:t>казен</a:t>
            </a:r>
            <a:r>
              <a:rPr sz="2000" spc="-10" dirty="0" err="1" smtClean="0">
                <a:solidFill>
                  <a:srgbClr val="000000"/>
                </a:solidFill>
                <a:latin typeface="HWCJGO+Times New Roman"/>
                <a:cs typeface="HWCJGO+Times New Roman"/>
              </a:rPr>
              <a:t>ное</a:t>
            </a:r>
            <a:r>
              <a:rPr sz="2000" dirty="0" smtClean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дошкольное</a:t>
            </a:r>
            <a:r>
              <a:rPr sz="20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образовательное</a:t>
            </a:r>
            <a:r>
              <a:rPr sz="2000" spc="-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учреждение</a:t>
            </a:r>
          </a:p>
          <a:p>
            <a:pPr marL="737387" marR="0" algn="ctr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детский </a:t>
            </a:r>
            <a:r>
              <a:rPr sz="2000" spc="12" dirty="0" err="1">
                <a:solidFill>
                  <a:srgbClr val="000000"/>
                </a:solidFill>
                <a:latin typeface="HWCJGO+Times New Roman"/>
                <a:cs typeface="HWCJGO+Times New Roman"/>
              </a:rPr>
              <a:t>сад</a:t>
            </a:r>
            <a:r>
              <a:rPr sz="20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 smtClean="0">
                <a:solidFill>
                  <a:srgbClr val="000000"/>
                </a:solidFill>
                <a:latin typeface="HWCJGO+Times New Roman"/>
                <a:cs typeface="HWCJGO+Times New Roman"/>
              </a:rPr>
              <a:t>№</a:t>
            </a:r>
            <a:r>
              <a:rPr lang="ru-RU" sz="2000" dirty="0" smtClean="0">
                <a:solidFill>
                  <a:srgbClr val="000000"/>
                </a:solidFill>
                <a:latin typeface="HWCJGO+Times New Roman"/>
                <a:cs typeface="HWCJGO+Times New Roman"/>
              </a:rPr>
              <a:t>4 «Светлячок»</a:t>
            </a:r>
            <a:endParaRPr sz="2000" dirty="0">
              <a:solidFill>
                <a:srgbClr val="000000"/>
              </a:solidFill>
              <a:latin typeface="HWCJGO+Times New Roman"/>
              <a:cs typeface="HWCJGO+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7649" y="2339466"/>
            <a:ext cx="6158058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6659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2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Родительское</a:t>
            </a:r>
            <a:r>
              <a:rPr sz="3600" b="1" spc="2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собрание</a:t>
            </a:r>
          </a:p>
          <a:p>
            <a:pPr marL="0" marR="0">
              <a:lnSpc>
                <a:spcPts val="3986"/>
              </a:lnSpc>
              <a:spcBef>
                <a:spcPts val="1203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в средней</a:t>
            </a:r>
            <a:r>
              <a:rPr sz="3600" b="1" spc="22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10" dirty="0" err="1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группе</a:t>
            </a:r>
            <a:r>
              <a:rPr sz="3600" b="1" spc="10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dirty="0" smtClean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«</a:t>
            </a:r>
            <a:r>
              <a:rPr lang="ru-RU" sz="3600" b="1" dirty="0" err="1" smtClean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Бабоч</a:t>
            </a:r>
            <a:r>
              <a:rPr sz="3600" b="1" dirty="0" err="1" smtClean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ки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2875" y="3656583"/>
            <a:ext cx="1051821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3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Тема:</a:t>
            </a:r>
            <a:r>
              <a:rPr sz="3600" b="1" spc="3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1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«Что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19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должен</a:t>
            </a:r>
            <a:r>
              <a:rPr sz="3600" b="1" spc="2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2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знать</a:t>
            </a:r>
            <a:r>
              <a:rPr sz="3600" b="1" spc="1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и </a:t>
            </a:r>
            <a:r>
              <a:rPr sz="3600" b="1" spc="-12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уметь</a:t>
            </a:r>
            <a:r>
              <a:rPr sz="3600" b="1" spc="24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ребенок 4</a:t>
            </a:r>
            <a:r>
              <a:rPr sz="36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-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5 лет»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240" y="1176258"/>
            <a:ext cx="9108604" cy="4758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0913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0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Родителям</a:t>
            </a:r>
            <a:r>
              <a:rPr sz="3200" b="1" spc="36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32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важно:</a:t>
            </a:r>
          </a:p>
          <a:p>
            <a:pPr marL="0" marR="0">
              <a:lnSpc>
                <a:spcPts val="2224"/>
              </a:lnSpc>
              <a:spcBef>
                <a:spcPts val="177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000" spc="629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Понять,</a:t>
            </a:r>
            <a:r>
              <a:rPr sz="2000" spc="-12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spc="-24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каковы</a:t>
            </a:r>
            <a:r>
              <a:rPr sz="2000" spc="28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в вашей семье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правила</a:t>
            </a:r>
            <a:r>
              <a:rPr sz="2000" b="1" spc="-24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и законы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,</a:t>
            </a:r>
            <a:r>
              <a:rPr sz="2000" spc="-28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которые</a:t>
            </a:r>
            <a:r>
              <a:rPr sz="2000" spc="-1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ребенку не</a:t>
            </a:r>
          </a:p>
          <a:p>
            <a:pPr marL="34290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позволено нарушать.</a:t>
            </a:r>
          </a:p>
          <a:p>
            <a:pPr marL="0" marR="0">
              <a:lnSpc>
                <a:spcPts val="2224"/>
              </a:lnSpc>
              <a:spcBef>
                <a:spcPts val="169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000" spc="629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Предлагать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альтернативы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вместо</a:t>
            </a:r>
            <a:r>
              <a:rPr sz="2000" spc="-1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запретов.</a:t>
            </a:r>
          </a:p>
          <a:p>
            <a:pPr marL="0" marR="0">
              <a:lnSpc>
                <a:spcPts val="222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000" spc="629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spc="-19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Говорить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ребенку о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своих чувствах</a:t>
            </a: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0" marR="0">
              <a:lnSpc>
                <a:spcPts val="222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000" spc="629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Не </a:t>
            </a:r>
            <a:r>
              <a:rPr sz="2000" spc="-1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перегружать</a:t>
            </a:r>
            <a:r>
              <a:rPr sz="2000" spc="1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совесть</a:t>
            </a:r>
            <a:r>
              <a:rPr sz="2000" b="1" spc="1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ребенка.</a:t>
            </a:r>
          </a:p>
          <a:p>
            <a:pPr marL="0" marR="0">
              <a:lnSpc>
                <a:spcPts val="222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000" spc="629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Помнить о </a:t>
            </a:r>
            <a:r>
              <a:rPr sz="2000" spc="-1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том,</a:t>
            </a:r>
            <a:r>
              <a:rPr sz="2000" spc="-1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что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не стоит</a:t>
            </a:r>
            <a:r>
              <a:rPr sz="2000" b="1" spc="16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при </a:t>
            </a:r>
            <a:r>
              <a:rPr sz="2000" spc="-1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ребенке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рассказывать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различные</a:t>
            </a:r>
            <a:r>
              <a:rPr sz="2000" spc="-12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страшные</a:t>
            </a:r>
          </a:p>
          <a:p>
            <a:pPr marL="342900" marR="0">
              <a:lnSpc>
                <a:spcPts val="2219"/>
              </a:lnSpc>
              <a:spcBef>
                <a:spcPts val="179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истории или</a:t>
            </a:r>
            <a:r>
              <a:rPr sz="2000" spc="29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b="1" spc="-12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обсуждать/осуждать</a:t>
            </a:r>
            <a:r>
              <a:rPr sz="2000" b="1" spc="19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spc="-32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кого</a:t>
            </a: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-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либо.</a:t>
            </a:r>
          </a:p>
          <a:p>
            <a:pPr marL="0" marR="0">
              <a:lnSpc>
                <a:spcPts val="2224"/>
              </a:lnSpc>
              <a:spcBef>
                <a:spcPts val="168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000" spc="629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Предоставлять</a:t>
            </a:r>
            <a:r>
              <a:rPr sz="2000" spc="-2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ребенку </a:t>
            </a:r>
            <a:r>
              <a:rPr sz="2000" b="1" spc="-1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возможности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для проявления</a:t>
            </a:r>
            <a:r>
              <a:rPr sz="2000" spc="18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spc="-2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его</a:t>
            </a:r>
            <a:r>
              <a:rPr sz="2000" spc="32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творчества и</a:t>
            </a:r>
          </a:p>
          <a:p>
            <a:pPr marL="34290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самовыражения</a:t>
            </a: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0" marR="0">
              <a:lnSpc>
                <a:spcPts val="222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000" spc="629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Обеспечить</a:t>
            </a:r>
            <a:r>
              <a:rPr sz="2000" spc="-1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ребенку возможность</a:t>
            </a:r>
            <a:r>
              <a:rPr sz="2000" spc="-27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совместной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с другими детьми</a:t>
            </a:r>
            <a:r>
              <a:rPr sz="2000" spc="-1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игры</a:t>
            </a: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0" marR="0">
              <a:lnSpc>
                <a:spcPts val="222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000" spc="629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Понимать,</a:t>
            </a:r>
            <a:r>
              <a:rPr sz="2000" spc="-14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spc="-1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что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ребенок </a:t>
            </a:r>
            <a:r>
              <a:rPr sz="2000" spc="-29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уже</a:t>
            </a:r>
            <a:r>
              <a:rPr sz="2000" spc="32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способен</a:t>
            </a:r>
            <a:r>
              <a:rPr sz="2000" spc="-2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достаточно</a:t>
            </a:r>
            <a:r>
              <a:rPr sz="2000" spc="-2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spc="-18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долго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и </a:t>
            </a:r>
            <a:r>
              <a:rPr sz="2000" spc="-1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увлеченно</a:t>
            </a:r>
            <a:r>
              <a:rPr sz="2000" spc="13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заниматься</a:t>
            </a:r>
          </a:p>
          <a:p>
            <a:pPr marL="342900" marR="0">
              <a:lnSpc>
                <a:spcPts val="2219"/>
              </a:lnSpc>
              <a:spcBef>
                <a:spcPts val="183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тем,</a:t>
            </a:r>
            <a:r>
              <a:rPr sz="2000" spc="-1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что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ему нравится, и ему</a:t>
            </a:r>
            <a:r>
              <a:rPr sz="2000" spc="-14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бывает очень </a:t>
            </a:r>
            <a:r>
              <a:rPr sz="2000" spc="-19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трудно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прервать</a:t>
            </a:r>
            <a:r>
              <a:rPr sz="2000" spc="-1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spc="-4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игру,</a:t>
            </a:r>
            <a:r>
              <a:rPr sz="2000" spc="64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поэтому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о</a:t>
            </a:r>
          </a:p>
          <a:p>
            <a:pPr marL="342900" marR="0">
              <a:lnSpc>
                <a:spcPts val="2219"/>
              </a:lnSpc>
              <a:spcBef>
                <a:spcPts val="178"/>
              </a:spcBef>
              <a:spcAft>
                <a:spcPts val="0"/>
              </a:spcAft>
            </a:pPr>
            <a:r>
              <a:rPr sz="2000" b="1" spc="-18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необходимости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ее </a:t>
            </a:r>
            <a:r>
              <a:rPr sz="2000" spc="-1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заканчивать</a:t>
            </a:r>
            <a:r>
              <a:rPr sz="2000" spc="13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стоит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предупреждать</a:t>
            </a:r>
            <a:r>
              <a:rPr sz="2000" b="1" spc="-12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spc="-2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его</a:t>
            </a:r>
            <a:r>
              <a:rPr sz="2000" spc="35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заранее.</a:t>
            </a:r>
          </a:p>
          <a:p>
            <a:pPr marL="0" marR="0">
              <a:lnSpc>
                <a:spcPts val="222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000" spc="629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Быть открытым</a:t>
            </a:r>
            <a:r>
              <a:rPr sz="2000" spc="-13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к вопросам</a:t>
            </a:r>
            <a:r>
              <a:rPr sz="2000" b="1" spc="-37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ребенка</a:t>
            </a: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.</a:t>
            </a:r>
            <a:r>
              <a:rPr sz="2000" spc="-12" dirty="0">
                <a:solidFill>
                  <a:srgbClr val="17375E"/>
                </a:solidFill>
                <a:latin typeface="VOFJSP+Times New Roman"/>
                <a:cs typeface="VOFJSP+Times New Roman"/>
              </a:rPr>
              <a:t> </a:t>
            </a:r>
            <a:r>
              <a:rPr sz="2000" b="1" spc="-12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Обсуждать</a:t>
            </a:r>
            <a:r>
              <a:rPr sz="20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любые события</a:t>
            </a:r>
            <a:r>
              <a:rPr sz="2000" spc="-12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с </a:t>
            </a:r>
            <a:r>
              <a:rPr sz="2000" spc="-17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ребенком.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3224" y="411522"/>
            <a:ext cx="5286619" cy="2138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Наша группа» </a:t>
            </a:r>
            <a:r>
              <a:rPr sz="2800" dirty="0" smtClean="0">
                <a:solidFill>
                  <a:srgbClr val="000000"/>
                </a:solidFill>
                <a:latin typeface="HWCJGO+Times New Roman"/>
                <a:cs typeface="HWCJGO+Times New Roman"/>
              </a:rPr>
              <a:t>«</a:t>
            </a:r>
            <a:r>
              <a:rPr lang="ru-RU" sz="2800" dirty="0" err="1" smtClean="0">
                <a:solidFill>
                  <a:srgbClr val="000000"/>
                </a:solidFill>
                <a:latin typeface="HWCJGO+Times New Roman"/>
                <a:cs typeface="HWCJGO+Times New Roman"/>
              </a:rPr>
              <a:t>Бабоч</a:t>
            </a:r>
            <a:r>
              <a:rPr sz="2800" dirty="0" err="1" smtClean="0">
                <a:solidFill>
                  <a:srgbClr val="000000"/>
                </a:solidFill>
                <a:latin typeface="HWCJGO+Times New Roman"/>
                <a:cs typeface="HWCJGO+Times New Roman"/>
              </a:rPr>
              <a:t>ки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»</a:t>
            </a:r>
            <a:r>
              <a:rPr sz="2800" spc="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работает</a:t>
            </a:r>
          </a:p>
          <a:p>
            <a:pPr marL="1527251" marR="0">
              <a:lnSpc>
                <a:spcPts val="3094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 ООП</a:t>
            </a:r>
            <a:r>
              <a:rPr sz="2800" spc="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</a:t>
            </a:r>
            <a:r>
              <a:rPr sz="2800" spc="-70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20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ОУ,</a:t>
            </a:r>
          </a:p>
          <a:p>
            <a:pPr marL="274624" marR="0">
              <a:lnSpc>
                <a:spcPts val="3094"/>
              </a:lnSpc>
              <a:spcBef>
                <a:spcPts val="2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разработанной в соответствии</a:t>
            </a:r>
          </a:p>
          <a:p>
            <a:pPr marL="32004" marR="0">
              <a:lnSpc>
                <a:spcPts val="3094"/>
              </a:lnSpc>
              <a:spcBef>
                <a:spcPts val="26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 Федеральным</a:t>
            </a:r>
            <a:r>
              <a:rPr sz="2800" spc="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го</a:t>
            </a:r>
            <a:r>
              <a:rPr sz="2800" spc="-6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сударственным</a:t>
            </a:r>
          </a:p>
          <a:p>
            <a:pPr marL="302056" marR="0">
              <a:lnSpc>
                <a:spcPts val="3094"/>
              </a:lnSpc>
              <a:spcBef>
                <a:spcPts val="213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образовательным</a:t>
            </a:r>
            <a:r>
              <a:rPr sz="2800" spc="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стандартом.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40" y="3272268"/>
            <a:ext cx="11828789" cy="3431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9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Рабочая</a:t>
            </a:r>
            <a:r>
              <a:rPr sz="2200" spc="88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программа</a:t>
            </a:r>
            <a:r>
              <a:rPr sz="2200" spc="88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определяет</a:t>
            </a:r>
            <a:r>
              <a:rPr sz="2200" spc="89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содержание</a:t>
            </a:r>
            <a:r>
              <a:rPr sz="2200" spc="88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200" spc="87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организацию</a:t>
            </a:r>
            <a:r>
              <a:rPr sz="2200" spc="89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воспитательно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образовательного</a:t>
            </a:r>
          </a:p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процесса</a:t>
            </a:r>
            <a:r>
              <a:rPr sz="2200" spc="4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для</a:t>
            </a:r>
            <a:r>
              <a:rPr sz="2200" spc="44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детей</a:t>
            </a:r>
            <a:r>
              <a:rPr sz="2200" spc="4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средней</a:t>
            </a:r>
            <a:r>
              <a:rPr sz="2200" spc="44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группы</a:t>
            </a:r>
            <a:r>
              <a:rPr sz="2200" spc="4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4-5</a:t>
            </a:r>
            <a:r>
              <a:rPr sz="2200" spc="435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лет</a:t>
            </a:r>
            <a:r>
              <a:rPr sz="2200" spc="4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200" spc="4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направлена</a:t>
            </a:r>
            <a:r>
              <a:rPr sz="2200" spc="4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</a:t>
            </a:r>
            <a:r>
              <a:rPr sz="2200" spc="4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формирование</a:t>
            </a:r>
            <a:r>
              <a:rPr sz="2200" spc="45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общей</a:t>
            </a:r>
            <a:r>
              <a:rPr sz="2200" spc="4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культуры,</a:t>
            </a:r>
          </a:p>
          <a:p>
            <a:pPr marL="0" marR="0">
              <a:lnSpc>
                <a:spcPts val="2110"/>
              </a:lnSpc>
              <a:spcBef>
                <a:spcPts val="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развитие</a:t>
            </a:r>
            <a:r>
              <a:rPr sz="2200" spc="66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физических,</a:t>
            </a:r>
            <a:r>
              <a:rPr sz="2200" spc="67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интеллектуальных</a:t>
            </a:r>
            <a:r>
              <a:rPr sz="2200" spc="68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200" spc="65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личностных</a:t>
            </a:r>
            <a:r>
              <a:rPr sz="2200" spc="65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качеств,</a:t>
            </a:r>
            <a:r>
              <a:rPr sz="2200" spc="68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формирование</a:t>
            </a:r>
            <a:r>
              <a:rPr sz="2200" spc="67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предпосылок</a:t>
            </a:r>
          </a:p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учебной</a:t>
            </a:r>
            <a:r>
              <a:rPr sz="2200" spc="74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деятельности,</a:t>
            </a:r>
            <a:r>
              <a:rPr sz="2200" spc="75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обеспечивающих</a:t>
            </a:r>
            <a:r>
              <a:rPr sz="2200" spc="7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социальную</a:t>
            </a:r>
            <a:r>
              <a:rPr sz="2200" spc="7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успешность,</a:t>
            </a:r>
            <a:r>
              <a:rPr sz="2200" spc="75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сохранение</a:t>
            </a:r>
            <a:r>
              <a:rPr sz="2200" spc="74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200" spc="7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укрепление</a:t>
            </a:r>
          </a:p>
          <a:p>
            <a:pPr marL="0" marR="0">
              <a:lnSpc>
                <a:spcPts val="210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здоровья</a:t>
            </a:r>
            <a:r>
              <a:rPr sz="2200" spc="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детей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210337" marR="0">
              <a:lnSpc>
                <a:spcPts val="2429"/>
              </a:lnSpc>
              <a:spcBef>
                <a:spcPts val="214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Работа</a:t>
            </a:r>
            <a:r>
              <a:rPr sz="2200" spc="3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осуществляется</a:t>
            </a:r>
            <a:r>
              <a:rPr sz="2200" spc="35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</a:t>
            </a:r>
            <a:r>
              <a:rPr sz="2200" spc="3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образовательным</a:t>
            </a:r>
            <a:r>
              <a:rPr sz="2200" spc="35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областям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:</a:t>
            </a:r>
            <a:r>
              <a:rPr sz="2200" spc="328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социально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22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коммуникативное</a:t>
            </a:r>
            <a:r>
              <a:rPr sz="2200" spc="36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развитие,</a:t>
            </a:r>
          </a:p>
          <a:p>
            <a:pPr marL="0" marR="0">
              <a:lnSpc>
                <a:spcPts val="210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познавательное</a:t>
            </a:r>
            <a:r>
              <a:rPr sz="2200" spc="46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развитие,</a:t>
            </a:r>
            <a:r>
              <a:rPr sz="2200" spc="44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речевое</a:t>
            </a:r>
            <a:r>
              <a:rPr sz="2200" spc="45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развитие,</a:t>
            </a:r>
            <a:r>
              <a:rPr sz="2200" spc="44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художественно</a:t>
            </a:r>
            <a:r>
              <a:rPr sz="2200" spc="11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эстетическое</a:t>
            </a:r>
            <a:r>
              <a:rPr sz="2200" spc="46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развитие,</a:t>
            </a:r>
            <a:r>
              <a:rPr sz="2200" spc="4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физическое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развитие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560857" marR="0">
              <a:lnSpc>
                <a:spcPts val="2429"/>
              </a:lnSpc>
              <a:spcBef>
                <a:spcPts val="26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Приоритетным</a:t>
            </a:r>
            <a:r>
              <a:rPr sz="2200" spc="76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направлением</a:t>
            </a:r>
            <a:r>
              <a:rPr sz="2200" spc="76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200" spc="75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работе</a:t>
            </a:r>
            <a:r>
              <a:rPr sz="2200" spc="75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</a:t>
            </a:r>
            <a:r>
              <a:rPr sz="2200" spc="75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детьми</a:t>
            </a:r>
            <a:r>
              <a:rPr sz="2200" spc="75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является</a:t>
            </a:r>
            <a:r>
              <a:rPr sz="2200" spc="75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охрана</a:t>
            </a:r>
            <a:r>
              <a:rPr sz="2200" spc="76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жизни</a:t>
            </a:r>
            <a:r>
              <a:rPr sz="2200" spc="75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200" spc="74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укрепление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здоровья</a:t>
            </a:r>
            <a:r>
              <a:rPr sz="2200" spc="15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детей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  <a:r>
              <a:rPr sz="2200" spc="1515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создание</a:t>
            </a:r>
            <a:r>
              <a:rPr sz="2200" spc="359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максимальных</a:t>
            </a:r>
            <a:r>
              <a:rPr sz="2200" spc="154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условий</a:t>
            </a:r>
            <a:r>
              <a:rPr sz="2200" spc="15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обеспечивающих</a:t>
            </a:r>
            <a:r>
              <a:rPr sz="2200" spc="154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интеллектуальное,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личностное</a:t>
            </a:r>
            <a:r>
              <a:rPr sz="2200" spc="6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200" spc="66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физическое</a:t>
            </a:r>
            <a:r>
              <a:rPr sz="2200" spc="67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развитие</a:t>
            </a:r>
            <a:r>
              <a:rPr sz="2200" spc="68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ребенка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  <a:r>
              <a:rPr sz="2200" spc="662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создание</a:t>
            </a:r>
            <a:r>
              <a:rPr sz="2200" spc="67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развивающей</a:t>
            </a:r>
            <a:r>
              <a:rPr sz="2200" spc="68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среды,</a:t>
            </a:r>
            <a:r>
              <a:rPr sz="2200" spc="67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способствующей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всестороннему</a:t>
            </a:r>
            <a:r>
              <a:rPr sz="2200" spc="56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развитию личности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5739" y="912521"/>
            <a:ext cx="1526718" cy="624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351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3 </a:t>
            </a:r>
            <a:r>
              <a:rPr sz="2000" spc="-4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НОД</a:t>
            </a:r>
            <a:r>
              <a:rPr sz="2000" spc="3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spc="-22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физкультуре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07552" y="978815"/>
            <a:ext cx="2249563" cy="624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9562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2 </a:t>
            </a:r>
            <a:r>
              <a:rPr sz="2000" spc="-42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НОД</a:t>
            </a:r>
            <a:r>
              <a:rPr sz="2000" spc="25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spc="-1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речевому</a:t>
            </a:r>
            <a:r>
              <a:rPr sz="2000" spc="-24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развитию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77740" y="1482766"/>
            <a:ext cx="2609067" cy="110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528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Организация</a:t>
            </a:r>
          </a:p>
          <a:p>
            <a:pPr marL="0" marR="0">
              <a:lnSpc>
                <a:spcPts val="2660"/>
              </a:lnSpc>
              <a:spcBef>
                <a:spcPts val="166"/>
              </a:spcBef>
              <a:spcAft>
                <a:spcPts val="0"/>
              </a:spcAft>
            </a:pPr>
            <a:r>
              <a:rPr sz="2400" b="1" spc="-13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образовательного</a:t>
            </a:r>
          </a:p>
          <a:p>
            <a:pPr marL="475488" marR="0">
              <a:lnSpc>
                <a:spcPts val="2657"/>
              </a:lnSpc>
              <a:spcBef>
                <a:spcPts val="224"/>
              </a:spcBef>
              <a:spcAft>
                <a:spcPts val="0"/>
              </a:spcAft>
            </a:pPr>
            <a:r>
              <a:rPr sz="24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процесса 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4872" y="2579919"/>
            <a:ext cx="2247853" cy="74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средней</a:t>
            </a:r>
            <a:r>
              <a:rPr sz="2400" b="1" spc="10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группе</a:t>
            </a:r>
          </a:p>
          <a:p>
            <a:pPr marL="9525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b="1" i="1" dirty="0">
                <a:solidFill>
                  <a:srgbClr val="17375E"/>
                </a:solidFill>
                <a:latin typeface="FTFGJF+Times New Roman Bold Italic"/>
                <a:cs typeface="FTFGJF+Times New Roman Bold Italic"/>
              </a:rPr>
              <a:t>(</a:t>
            </a:r>
            <a:r>
              <a:rPr sz="1600" b="1" i="1" dirty="0">
                <a:solidFill>
                  <a:srgbClr val="17375E"/>
                </a:solidFill>
                <a:latin typeface="LULKEA+Times New Roman Bold Italic"/>
                <a:cs typeface="LULKEA+Times New Roman Bold Italic"/>
              </a:rPr>
              <a:t>12</a:t>
            </a:r>
            <a:r>
              <a:rPr sz="1600" b="1" i="1" spc="-15" dirty="0">
                <a:solidFill>
                  <a:srgbClr val="17375E"/>
                </a:solidFill>
                <a:latin typeface="LULKEA+Times New Roman Bold Italic"/>
                <a:cs typeface="LULKEA+Times New Roman Bold Italic"/>
              </a:rPr>
              <a:t> </a:t>
            </a:r>
            <a:r>
              <a:rPr sz="1600" b="1" i="1" spc="-25" dirty="0">
                <a:solidFill>
                  <a:srgbClr val="17375E"/>
                </a:solidFill>
                <a:latin typeface="LULKEA+Times New Roman Bold Italic"/>
                <a:cs typeface="LULKEA+Times New Roman Bold Italic"/>
              </a:rPr>
              <a:t>НОД</a:t>
            </a:r>
            <a:r>
              <a:rPr sz="1600" b="1" i="1" spc="34" dirty="0">
                <a:solidFill>
                  <a:srgbClr val="17375E"/>
                </a:solidFill>
                <a:latin typeface="LULKEA+Times New Roman Bold Italic"/>
                <a:cs typeface="LULKEA+Times New Roman Bold Italic"/>
              </a:rPr>
              <a:t> </a:t>
            </a:r>
            <a:r>
              <a:rPr sz="1600" b="1" i="1" dirty="0">
                <a:solidFill>
                  <a:srgbClr val="17375E"/>
                </a:solidFill>
                <a:latin typeface="LULKEA+Times New Roman Bold Italic"/>
                <a:cs typeface="LULKEA+Times New Roman Bold Italic"/>
              </a:rPr>
              <a:t>по 20 минут</a:t>
            </a:r>
            <a:r>
              <a:rPr sz="2400" b="1" i="1" dirty="0">
                <a:solidFill>
                  <a:srgbClr val="17375E"/>
                </a:solidFill>
                <a:latin typeface="FTFGJF+Times New Roman Bold Italic"/>
                <a:cs typeface="FTFGJF+Times New Roman Bold Italic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73338" y="2752116"/>
            <a:ext cx="1901849" cy="1235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663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1 </a:t>
            </a:r>
            <a:r>
              <a:rPr sz="2000" spc="-4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НОД</a:t>
            </a:r>
            <a:r>
              <a:rPr sz="2000" spc="39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</a:t>
            </a:r>
          </a:p>
          <a:p>
            <a:pPr marL="0" marR="0">
              <a:lnSpc>
                <a:spcPts val="2219"/>
              </a:lnSpc>
              <a:spcBef>
                <a:spcPts val="183"/>
              </a:spcBef>
              <a:spcAft>
                <a:spcPts val="0"/>
              </a:spcAft>
            </a:pPr>
            <a:r>
              <a:rPr sz="2000" spc="-1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ознакомлению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с</a:t>
            </a:r>
          </a:p>
          <a:p>
            <a:pPr marL="138303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окружающим</a:t>
            </a:r>
          </a:p>
          <a:p>
            <a:pPr marL="519303" marR="0">
              <a:lnSpc>
                <a:spcPts val="2219"/>
              </a:lnSpc>
              <a:spcBef>
                <a:spcPts val="183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миром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7716" y="2885466"/>
            <a:ext cx="2295724" cy="1997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2 </a:t>
            </a:r>
            <a:r>
              <a:rPr sz="2000" spc="-4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НОД</a:t>
            </a:r>
            <a:r>
              <a:rPr sz="2000" spc="3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музыкой</a:t>
            </a:r>
          </a:p>
          <a:p>
            <a:pPr marL="255397" marR="0">
              <a:lnSpc>
                <a:spcPts val="2219"/>
              </a:lnSpc>
              <a:spcBef>
                <a:spcPts val="10992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1 </a:t>
            </a:r>
            <a:r>
              <a:rPr sz="2000" spc="-4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НОД</a:t>
            </a:r>
            <a:r>
              <a:rPr sz="2000" spc="38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 ФЭМП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82972" y="4625874"/>
            <a:ext cx="1351744" cy="929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057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1 </a:t>
            </a:r>
            <a:r>
              <a:rPr sz="2000" spc="-4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НОД</a:t>
            </a:r>
            <a:r>
              <a:rPr sz="2000" spc="39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рисованию</a:t>
            </a:r>
          </a:p>
          <a:p>
            <a:pPr marL="75057" marR="0">
              <a:lnSpc>
                <a:spcPts val="2219"/>
              </a:lnSpc>
              <a:spcBef>
                <a:spcPts val="176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1 </a:t>
            </a:r>
            <a:r>
              <a:rPr sz="2000" spc="-45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НОД</a:t>
            </a:r>
            <a:r>
              <a:rPr sz="2000" spc="38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95641" y="4799991"/>
            <a:ext cx="1446190" cy="92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602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VOFJSP+Times New Roman"/>
                <a:cs typeface="VOFJSP+Times New Roman"/>
              </a:rPr>
              <a:t>1 </a:t>
            </a:r>
            <a:r>
              <a:rPr sz="2000" spc="-4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НОД</a:t>
            </a:r>
            <a:r>
              <a:rPr sz="2000" spc="38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</a:t>
            </a:r>
          </a:p>
          <a:p>
            <a:pPr marL="107188" marR="0">
              <a:lnSpc>
                <a:spcPts val="2219"/>
              </a:lnSpc>
              <a:spcBef>
                <a:spcPts val="181"/>
              </a:spcBef>
              <a:spcAft>
                <a:spcPts val="0"/>
              </a:spcAft>
            </a:pPr>
            <a:r>
              <a:rPr sz="2000" spc="-13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лепке</a:t>
            </a:r>
            <a:r>
              <a:rPr sz="2000" spc="28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или</a:t>
            </a:r>
          </a:p>
          <a:p>
            <a:pPr marL="0" marR="0">
              <a:lnSpc>
                <a:spcPts val="2219"/>
              </a:lnSpc>
              <a:spcBef>
                <a:spcPts val="179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аппликации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13148" y="5540033"/>
            <a:ext cx="2104580" cy="31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конструированию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928" y="332358"/>
            <a:ext cx="8766690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Что</a:t>
            </a:r>
            <a:r>
              <a:rPr sz="3600" b="1" spc="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19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должен</a:t>
            </a:r>
            <a:r>
              <a:rPr sz="3600" b="1" spc="2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2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знать</a:t>
            </a:r>
            <a:r>
              <a:rPr sz="3600" b="1" spc="1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и </a:t>
            </a:r>
            <a:r>
              <a:rPr sz="3600" b="1" spc="-12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уметь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ребенок</a:t>
            </a:r>
            <a:r>
              <a:rPr sz="3600" b="1" spc="18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1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4</a:t>
            </a:r>
            <a:r>
              <a:rPr sz="36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-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5 лет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384" y="1551611"/>
            <a:ext cx="7326580" cy="85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2743" marR="0">
              <a:lnSpc>
                <a:spcPts val="391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0000"/>
                </a:solidFill>
                <a:latin typeface="SRAPTC+Calibri Bold"/>
                <a:cs typeface="SRAPTC+Calibri Bold"/>
              </a:rPr>
              <a:t>Речевое</a:t>
            </a:r>
            <a:r>
              <a:rPr sz="3200" b="1" spc="11" dirty="0">
                <a:solidFill>
                  <a:srgbClr val="FF0000"/>
                </a:solidFill>
                <a:latin typeface="SRAPTC+Calibri Bold"/>
                <a:cs typeface="SRAPTC+Calibri Bold"/>
              </a:rPr>
              <a:t> </a:t>
            </a:r>
            <a:r>
              <a:rPr sz="3200" b="1" dirty="0">
                <a:solidFill>
                  <a:srgbClr val="FF0000"/>
                </a:solidFill>
                <a:latin typeface="SRAPTC+Calibri Bold"/>
                <a:cs typeface="SRAPTC+Calibri Bold"/>
              </a:rPr>
              <a:t>развитие:</a:t>
            </a:r>
          </a:p>
          <a:p>
            <a:pPr marL="0" marR="0">
              <a:lnSpc>
                <a:spcPts val="2451"/>
              </a:lnSpc>
              <a:spcBef>
                <a:spcPts val="47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Правильно</a:t>
            </a:r>
            <a:r>
              <a:rPr sz="2200" spc="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произносить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 </a:t>
            </a:r>
            <a:r>
              <a:rPr sz="22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звуки</a:t>
            </a:r>
            <a:r>
              <a:rPr sz="22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родного</a:t>
            </a:r>
            <a:r>
              <a:rPr sz="22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языка;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5384" y="2389737"/>
            <a:ext cx="8432815" cy="35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Использовать</a:t>
            </a:r>
            <a:r>
              <a:rPr sz="2200" spc="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</a:t>
            </a:r>
            <a:r>
              <a:rPr sz="22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речи</a:t>
            </a:r>
            <a:r>
              <a:rPr sz="2200" spc="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существительные,</a:t>
            </a:r>
            <a:r>
              <a:rPr sz="22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обозначающие</a:t>
            </a:r>
            <a:r>
              <a:rPr sz="2200" spc="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профессии;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384" y="2725017"/>
            <a:ext cx="10250973" cy="35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Употреблять</a:t>
            </a:r>
            <a:r>
              <a:rPr sz="2200" spc="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существительные с обобщающим</a:t>
            </a:r>
            <a:r>
              <a:rPr sz="22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значением:</a:t>
            </a:r>
            <a:r>
              <a:rPr sz="2200" spc="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овощи, фрукты,</a:t>
            </a:r>
            <a:r>
              <a:rPr sz="2200" spc="-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ягоды,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8284" y="2996819"/>
            <a:ext cx="1424673" cy="34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животные;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5384" y="3328648"/>
            <a:ext cx="6676559" cy="685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Согласовывать</a:t>
            </a:r>
            <a:r>
              <a:rPr sz="2200" spc="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слова</a:t>
            </a:r>
            <a:r>
              <a:rPr sz="22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роде,</a:t>
            </a:r>
            <a:r>
              <a:rPr sz="22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числе,</a:t>
            </a:r>
            <a:r>
              <a:rPr sz="2200" spc="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падеже;</a:t>
            </a:r>
          </a:p>
          <a:p>
            <a:pPr marL="0" marR="0">
              <a:lnSpc>
                <a:spcPts val="2451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Употреблять</a:t>
            </a:r>
            <a:r>
              <a:rPr sz="2200" spc="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предложения</a:t>
            </a:r>
            <a:r>
              <a:rPr sz="2200" spc="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 </a:t>
            </a:r>
            <a:r>
              <a:rPr sz="22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однородными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членами;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5384" y="3999081"/>
            <a:ext cx="10230676" cy="35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Пересказывать</a:t>
            </a:r>
            <a:r>
              <a:rPr sz="2200" spc="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небольшие</a:t>
            </a:r>
            <a:r>
              <a:rPr sz="2200" spc="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литературные </a:t>
            </a:r>
            <a:r>
              <a:rPr sz="22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тексты,</a:t>
            </a:r>
            <a:r>
              <a:rPr sz="2200" spc="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составлять рассказ</a:t>
            </a:r>
            <a:r>
              <a:rPr sz="2200" spc="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 </a:t>
            </a:r>
            <a:r>
              <a:rPr sz="2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сюжетной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8284" y="4271137"/>
            <a:ext cx="3726399" cy="34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картине,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игрушке,</a:t>
            </a:r>
            <a:r>
              <a:rPr sz="22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предметам;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5384" y="4603093"/>
            <a:ext cx="7671387" cy="1356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Уметь</a:t>
            </a:r>
            <a:r>
              <a:rPr sz="2200" spc="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отвечать</a:t>
            </a:r>
            <a:r>
              <a:rPr sz="2200" spc="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 вопросы</a:t>
            </a:r>
            <a:r>
              <a:rPr sz="22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содержанию</a:t>
            </a:r>
            <a:r>
              <a:rPr sz="22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прочитанного;</a:t>
            </a:r>
          </a:p>
          <a:p>
            <a:pPr marL="0" marR="0">
              <a:lnSpc>
                <a:spcPts val="2451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Читать</a:t>
            </a:r>
            <a:r>
              <a:rPr sz="22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наизусть небольшие</a:t>
            </a:r>
            <a:r>
              <a:rPr sz="2200" spc="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стихотворения,</a:t>
            </a:r>
            <a:r>
              <a:rPr sz="22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потешки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1"/>
              </a:lnSpc>
              <a:spcBef>
                <a:spcPts val="129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Воспроизводить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содержание</a:t>
            </a:r>
            <a:r>
              <a:rPr sz="2200" spc="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художественных</a:t>
            </a:r>
            <a:r>
              <a:rPr sz="22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произведений</a:t>
            </a:r>
          </a:p>
          <a:p>
            <a:pPr marL="348996" marR="0">
              <a:lnSpc>
                <a:spcPts val="2430"/>
              </a:lnSpc>
              <a:spcBef>
                <a:spcPts val="259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 помощью вопросов</a:t>
            </a:r>
            <a:r>
              <a:rPr sz="22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воспитателя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322" y="57938"/>
            <a:ext cx="7241644" cy="544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6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Что</a:t>
            </a:r>
            <a:r>
              <a:rPr sz="3600" b="1" spc="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18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должен</a:t>
            </a:r>
            <a:r>
              <a:rPr sz="3600" b="1" spc="19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2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знать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и </a:t>
            </a:r>
            <a:r>
              <a:rPr sz="3600" b="1" spc="-14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уметь</a:t>
            </a:r>
            <a:r>
              <a:rPr sz="3600" b="1" spc="1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ребенок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08376" y="606804"/>
            <a:ext cx="1560113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4-5 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лет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2929" y="1668468"/>
            <a:ext cx="3805788" cy="37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Познавательное</a:t>
            </a:r>
            <a:r>
              <a:rPr sz="2400" b="1" spc="29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развитие: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384" y="2103671"/>
            <a:ext cx="6367882" cy="81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Считать</a:t>
            </a:r>
            <a:r>
              <a:rPr sz="2400" spc="3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пределах 5 (количественный</a:t>
            </a:r>
            <a:r>
              <a:rPr sz="24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счет),</a:t>
            </a:r>
          </a:p>
          <a:p>
            <a:pPr marL="0" marR="0">
              <a:lnSpc>
                <a:spcPts val="2681"/>
              </a:lnSpc>
              <a:spcBef>
                <a:spcPts val="71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отвечать</a:t>
            </a:r>
            <a:r>
              <a:rPr sz="2400" spc="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 вопрос </a:t>
            </a:r>
            <a:r>
              <a:rPr sz="2400" spc="-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«сколько</a:t>
            </a:r>
            <a:r>
              <a:rPr sz="2400" spc="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всего»;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5384" y="2981265"/>
            <a:ext cx="6858980" cy="380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Сравнивать</a:t>
            </a:r>
            <a:r>
              <a:rPr sz="2400" spc="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2 группы предметов,</a:t>
            </a:r>
            <a:r>
              <a:rPr sz="24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используя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счет;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5384" y="3421169"/>
            <a:ext cx="11033703" cy="379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Сравнивать</a:t>
            </a:r>
            <a:r>
              <a:rPr sz="2400" spc="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5 предметов</a:t>
            </a:r>
            <a:r>
              <a:rPr sz="24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разной длины,</a:t>
            </a:r>
            <a:r>
              <a:rPr sz="24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высоты,</a:t>
            </a:r>
            <a:r>
              <a:rPr sz="2400" spc="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раскладывая их в возрастающем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8284" y="3790737"/>
            <a:ext cx="3565500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порядке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по</a:t>
            </a:r>
            <a:r>
              <a:rPr sz="24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длине, высоте;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5384" y="4225103"/>
            <a:ext cx="9249687" cy="819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Узнавать</a:t>
            </a:r>
            <a:r>
              <a:rPr sz="24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</a:t>
            </a:r>
            <a:r>
              <a:rPr sz="24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называть</a:t>
            </a:r>
            <a:r>
              <a:rPr sz="2400" spc="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треугольник,</a:t>
            </a:r>
            <a:r>
              <a:rPr sz="24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отличать</a:t>
            </a:r>
            <a:r>
              <a:rPr sz="2400" spc="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его</a:t>
            </a:r>
            <a:r>
              <a:rPr sz="2400" spc="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</a:t>
            </a:r>
            <a:r>
              <a:rPr sz="2400" spc="3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круга</a:t>
            </a:r>
            <a:r>
              <a:rPr sz="24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</a:t>
            </a:r>
            <a:r>
              <a:rPr sz="24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квадрата;</a:t>
            </a:r>
          </a:p>
          <a:p>
            <a:pPr marL="0" marR="0">
              <a:lnSpc>
                <a:spcPts val="2681"/>
              </a:lnSpc>
              <a:spcBef>
                <a:spcPts val="71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Различать и </a:t>
            </a:r>
            <a:r>
              <a:rPr sz="24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называть</a:t>
            </a:r>
            <a:r>
              <a:rPr sz="2400" spc="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части 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суток;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5384" y="5103665"/>
            <a:ext cx="11179151" cy="379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Определять</a:t>
            </a:r>
            <a:r>
              <a:rPr sz="24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направление</a:t>
            </a:r>
            <a:r>
              <a:rPr sz="2400" spc="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движения</a:t>
            </a:r>
            <a:r>
              <a:rPr sz="2400" spc="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</a:t>
            </a:r>
            <a:r>
              <a:rPr sz="2400" spc="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себя (направо,</a:t>
            </a:r>
            <a:r>
              <a:rPr sz="24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налево,</a:t>
            </a:r>
            <a:r>
              <a:rPr sz="24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вперёд, назад, вверх,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8284" y="5473388"/>
            <a:ext cx="929781" cy="37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вниз);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5384" y="5908464"/>
            <a:ext cx="4131538" cy="379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Знать</a:t>
            </a:r>
            <a:r>
              <a:rPr sz="2400" spc="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правую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и </a:t>
            </a:r>
            <a:r>
              <a:rPr sz="24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левую</a:t>
            </a:r>
            <a:r>
              <a:rPr sz="24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руку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928" y="332358"/>
            <a:ext cx="8766690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Что</a:t>
            </a:r>
            <a:r>
              <a:rPr sz="3600" b="1" spc="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19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должен</a:t>
            </a:r>
            <a:r>
              <a:rPr sz="3600" b="1" spc="2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2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знать</a:t>
            </a:r>
            <a:r>
              <a:rPr sz="3600" b="1" spc="1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и </a:t>
            </a:r>
            <a:r>
              <a:rPr sz="3600" b="1" spc="-12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уметь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ребенок</a:t>
            </a:r>
            <a:r>
              <a:rPr sz="3600" b="1" spc="18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1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4</a:t>
            </a:r>
            <a:r>
              <a:rPr sz="36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-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5 лет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384" y="1095909"/>
            <a:ext cx="9255621" cy="609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1002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Познавательное</a:t>
            </a:r>
            <a:r>
              <a:rPr sz="2000" b="1" spc="-37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развитие:</a:t>
            </a:r>
          </a:p>
          <a:p>
            <a:pPr marL="0" marR="0">
              <a:lnSpc>
                <a:spcPts val="2115"/>
              </a:lnSpc>
              <a:spcBef>
                <a:spcPts val="15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Знать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и </a:t>
            </a:r>
            <a:r>
              <a:rPr sz="19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называть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основные детали строительного</a:t>
            </a:r>
            <a:r>
              <a:rPr sz="1900" spc="-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материала </a:t>
            </a:r>
            <a:r>
              <a:rPr sz="19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(куб,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брусок, пластины);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5384" y="1687120"/>
            <a:ext cx="10502197" cy="307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Учить анализировать</a:t>
            </a:r>
            <a:r>
              <a:rPr sz="19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образец</a:t>
            </a:r>
            <a:r>
              <a:rPr sz="19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постройки:</a:t>
            </a:r>
            <a:r>
              <a:rPr sz="1900" spc="-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выделять основные</a:t>
            </a:r>
            <a:r>
              <a:rPr sz="1900" spc="-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части и </a:t>
            </a:r>
            <a:r>
              <a:rPr sz="19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различать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их по величине</a:t>
            </a:r>
            <a:r>
              <a:rPr sz="19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284" y="1922174"/>
            <a:ext cx="874601" cy="30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форме;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5384" y="2208328"/>
            <a:ext cx="10848332" cy="307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Уметь</a:t>
            </a:r>
            <a:r>
              <a:rPr sz="1900" spc="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конструировать</a:t>
            </a:r>
            <a:r>
              <a:rPr sz="1900" spc="-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из </a:t>
            </a:r>
            <a:r>
              <a:rPr sz="19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бумаги:</a:t>
            </a:r>
            <a:r>
              <a:rPr sz="19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сгибать</a:t>
            </a:r>
            <a:r>
              <a:rPr sz="19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прямоугольный</a:t>
            </a:r>
            <a:r>
              <a:rPr sz="19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лист</a:t>
            </a:r>
            <a:r>
              <a:rPr sz="19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бумаги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пополам,</a:t>
            </a:r>
            <a:r>
              <a:rPr sz="19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совмещая</a:t>
            </a:r>
            <a:r>
              <a:rPr sz="19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стороны 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8284" y="2443255"/>
            <a:ext cx="719801" cy="30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7"/>
              </a:lnSpc>
              <a:spcBef>
                <a:spcPts val="0"/>
              </a:spcBef>
              <a:spcAft>
                <a:spcPts val="0"/>
              </a:spcAft>
            </a:pPr>
            <a:r>
              <a:rPr sz="19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углы;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5384" y="2729409"/>
            <a:ext cx="9168580" cy="597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Уметь</a:t>
            </a:r>
            <a:r>
              <a:rPr sz="1900" spc="5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вычленять</a:t>
            </a:r>
            <a:r>
              <a:rPr sz="19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признаки</a:t>
            </a:r>
            <a:r>
              <a:rPr sz="19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предметов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(цвет,</a:t>
            </a:r>
            <a:r>
              <a:rPr sz="1900" spc="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форму,</a:t>
            </a:r>
            <a:r>
              <a:rPr sz="1900" spc="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величину);</a:t>
            </a:r>
          </a:p>
          <a:p>
            <a:pPr marL="0" marR="0">
              <a:lnSpc>
                <a:spcPts val="2115"/>
              </a:lnSpc>
              <a:spcBef>
                <a:spcPts val="158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Определять материал, из </a:t>
            </a:r>
            <a:r>
              <a:rPr sz="1900" spc="-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которого</a:t>
            </a:r>
            <a:r>
              <a:rPr sz="1900" spc="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изготовлена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вещь (дерево, металл, </a:t>
            </a:r>
            <a:r>
              <a:rPr sz="19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бумага,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ткань);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5384" y="3309164"/>
            <a:ext cx="10978667" cy="307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Знать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предметы мебели, </a:t>
            </a:r>
            <a:r>
              <a:rPr sz="19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одежды,</a:t>
            </a:r>
            <a:r>
              <a:rPr sz="1900" spc="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посуды,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некоторые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фрукты,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транспорт</a:t>
            </a:r>
            <a:r>
              <a:rPr sz="19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(автомашины,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поезд, </a:t>
            </a:r>
            <a:r>
              <a:rPr sz="19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самолёт,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8284" y="3543837"/>
            <a:ext cx="3620677" cy="30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7"/>
              </a:lnSpc>
              <a:spcBef>
                <a:spcPts val="0"/>
              </a:spcBef>
              <a:spcAft>
                <a:spcPts val="0"/>
              </a:spcAft>
            </a:pPr>
            <a:r>
              <a:rPr sz="1900" spc="-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пароход)</a:t>
            </a:r>
            <a:r>
              <a:rPr sz="19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ближайшего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окружения;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5384" y="3830118"/>
            <a:ext cx="6180134" cy="307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Различать и </a:t>
            </a:r>
            <a:r>
              <a:rPr sz="19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называть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части тела </a:t>
            </a:r>
            <a:r>
              <a:rPr sz="19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животного</a:t>
            </a:r>
            <a:r>
              <a:rPr sz="19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человека;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5384" y="4119563"/>
            <a:ext cx="8277083" cy="2045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Узнавать</a:t>
            </a:r>
            <a:r>
              <a:rPr sz="1900" spc="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</a:t>
            </a:r>
            <a:r>
              <a:rPr sz="19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называть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3</a:t>
            </a:r>
            <a:r>
              <a:rPr sz="19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4 дерева, </a:t>
            </a:r>
            <a:r>
              <a:rPr sz="19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один</a:t>
            </a:r>
            <a:r>
              <a:rPr sz="1900" spc="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кустарник,</a:t>
            </a:r>
            <a:r>
              <a:rPr sz="1900" spc="-3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4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3</a:t>
            </a:r>
            <a:r>
              <a:rPr sz="19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4 травянистых</a:t>
            </a:r>
            <a:r>
              <a:rPr sz="1900" spc="-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растений;</a:t>
            </a:r>
          </a:p>
          <a:p>
            <a:pPr marL="0" marR="0">
              <a:lnSpc>
                <a:spcPts val="2115"/>
              </a:lnSpc>
              <a:spcBef>
                <a:spcPts val="156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Различать по </a:t>
            </a:r>
            <a:r>
              <a:rPr sz="1900" spc="-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вкусу,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цвету,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величине</a:t>
            </a:r>
            <a:r>
              <a:rPr sz="19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</a:t>
            </a:r>
            <a:r>
              <a:rPr sz="19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форме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3</a:t>
            </a:r>
            <a:r>
              <a:rPr sz="19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5 вида</a:t>
            </a:r>
            <a:r>
              <a:rPr sz="19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овощей и </a:t>
            </a:r>
            <a:r>
              <a:rPr sz="19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фруктов;</a:t>
            </a:r>
          </a:p>
          <a:p>
            <a:pPr marL="0" marR="0">
              <a:lnSpc>
                <a:spcPts val="2115"/>
              </a:lnSpc>
              <a:spcBef>
                <a:spcPts val="15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Знать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2</a:t>
            </a:r>
            <a:r>
              <a:rPr sz="19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3 вида</a:t>
            </a:r>
            <a:r>
              <a:rPr sz="19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лесных </a:t>
            </a:r>
            <a:r>
              <a:rPr sz="1900" spc="-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ягод,</a:t>
            </a:r>
            <a:r>
              <a:rPr sz="19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грибов (съедобных и несъедобных);</a:t>
            </a:r>
          </a:p>
          <a:p>
            <a:pPr marL="0" marR="0">
              <a:lnSpc>
                <a:spcPts val="2115"/>
              </a:lnSpc>
              <a:spcBef>
                <a:spcPts val="106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Называть</a:t>
            </a:r>
            <a:r>
              <a:rPr sz="19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насекомых;</a:t>
            </a:r>
          </a:p>
          <a:p>
            <a:pPr marL="0" marR="0">
              <a:lnSpc>
                <a:spcPts val="2115"/>
              </a:lnSpc>
              <a:spcBef>
                <a:spcPts val="15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Иметь представления</a:t>
            </a:r>
            <a:r>
              <a:rPr sz="1900" spc="-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 жизни в </a:t>
            </a:r>
            <a:r>
              <a:rPr sz="19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природных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условиях</a:t>
            </a:r>
            <a:r>
              <a:rPr sz="19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диких животных</a:t>
            </a:r>
          </a:p>
          <a:p>
            <a:pPr marL="0" marR="0">
              <a:lnSpc>
                <a:spcPts val="2117"/>
              </a:lnSpc>
              <a:spcBef>
                <a:spcPts val="154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(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заяц, лиса,</a:t>
            </a:r>
            <a:r>
              <a:rPr sz="19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медведь,</a:t>
            </a:r>
            <a:r>
              <a:rPr sz="19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волк</a:t>
            </a:r>
            <a:r>
              <a:rPr sz="1900" spc="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белка,</a:t>
            </a:r>
            <a:r>
              <a:rPr sz="19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ёж): </a:t>
            </a:r>
            <a:r>
              <a:rPr sz="19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как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передвигаются,</a:t>
            </a:r>
            <a:r>
              <a:rPr sz="19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чем питаются,</a:t>
            </a:r>
          </a:p>
          <a:p>
            <a:pPr marL="0" marR="0">
              <a:lnSpc>
                <a:spcPts val="2115"/>
              </a:lnSpc>
              <a:spcBef>
                <a:spcPts val="158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как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спасаются</a:t>
            </a:r>
            <a:r>
              <a:rPr sz="19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</a:t>
            </a:r>
            <a:r>
              <a:rPr sz="1900" spc="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врагов,</a:t>
            </a:r>
            <a:r>
              <a:rPr sz="19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приспосабливаются</a:t>
            </a:r>
            <a:r>
              <a:rPr sz="1900" spc="-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 жизни в зимних условиях;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5384" y="6147132"/>
            <a:ext cx="9827693" cy="307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1900" spc="1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Иметь представления</a:t>
            </a:r>
            <a:r>
              <a:rPr sz="1900" spc="-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 </a:t>
            </a:r>
            <a:r>
              <a:rPr sz="19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домашних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животных и</a:t>
            </a:r>
            <a:r>
              <a:rPr sz="19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их детёнышах</a:t>
            </a:r>
            <a:r>
              <a:rPr sz="19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(об особенностях</a:t>
            </a:r>
            <a:r>
              <a:rPr sz="19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поведения,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48284" y="6382135"/>
            <a:ext cx="6537240" cy="30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передвижения,</a:t>
            </a:r>
            <a:r>
              <a:rPr sz="19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</a:t>
            </a:r>
            <a:r>
              <a:rPr sz="19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том,</a:t>
            </a:r>
            <a:r>
              <a:rPr sz="1900" spc="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</a:t>
            </a:r>
            <a:r>
              <a:rPr sz="1900" spc="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едят,</a:t>
            </a:r>
            <a:r>
              <a:rPr sz="1900" spc="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какую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пользу</a:t>
            </a:r>
            <a:r>
              <a:rPr sz="19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приносят</a:t>
            </a:r>
            <a:r>
              <a:rPr sz="1900" spc="-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9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людям.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928" y="332358"/>
            <a:ext cx="8766690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Что</a:t>
            </a:r>
            <a:r>
              <a:rPr sz="3600" b="1" spc="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19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должен</a:t>
            </a:r>
            <a:r>
              <a:rPr sz="3600" b="1" spc="2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2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знать</a:t>
            </a:r>
            <a:r>
              <a:rPr sz="3600" b="1" spc="1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и </a:t>
            </a:r>
            <a:r>
              <a:rPr sz="3600" b="1" spc="-12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уметь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ребенок</a:t>
            </a:r>
            <a:r>
              <a:rPr sz="3600" b="1" spc="18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1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4</a:t>
            </a:r>
            <a:r>
              <a:rPr sz="36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-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5 лет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384" y="1123737"/>
            <a:ext cx="10527335" cy="38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7066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58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Художе</a:t>
            </a:r>
            <a:r>
              <a:rPr sz="2400" b="1" spc="-576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ственно</a:t>
            </a:r>
            <a:r>
              <a:rPr sz="2400" b="1" spc="27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– эстетическое развитие:</a:t>
            </a:r>
          </a:p>
          <a:p>
            <a:pPr marL="0" marR="0">
              <a:lnSpc>
                <a:spcPts val="2452"/>
              </a:lnSpc>
              <a:spcBef>
                <a:spcPts val="445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Правильно</a:t>
            </a:r>
            <a:r>
              <a:rPr sz="2200" spc="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передавать</a:t>
            </a:r>
            <a:r>
              <a:rPr sz="2200" spc="6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рисунке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3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форму,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строение</a:t>
            </a:r>
            <a:r>
              <a:rPr sz="2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предметов, </a:t>
            </a:r>
            <a:r>
              <a:rPr sz="22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расположение</a:t>
            </a:r>
            <a:r>
              <a:rPr sz="22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частей,</a:t>
            </a:r>
          </a:p>
          <a:p>
            <a:pPr marL="342899" marR="0">
              <a:lnSpc>
                <a:spcPts val="238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отношение по величине;</a:t>
            </a:r>
          </a:p>
          <a:p>
            <a:pPr marL="0" marR="0">
              <a:lnSpc>
                <a:spcPts val="2451"/>
              </a:lnSpc>
              <a:spcBef>
                <a:spcPts val="44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Изображать</a:t>
            </a:r>
            <a:r>
              <a:rPr sz="22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</a:t>
            </a:r>
            <a:r>
              <a:rPr sz="22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одном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рисунке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не</a:t>
            </a:r>
            <a:r>
              <a:rPr sz="2200" spc="-49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сколько</a:t>
            </a:r>
            <a:r>
              <a:rPr sz="22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предметов, располагая их на </a:t>
            </a:r>
            <a:r>
              <a:rPr sz="2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одной</a:t>
            </a:r>
            <a:r>
              <a:rPr sz="22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линии,</a:t>
            </a:r>
          </a:p>
          <a:p>
            <a:pPr marL="342899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 всём листе,</a:t>
            </a:r>
            <a:r>
              <a:rPr sz="22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связывать</a:t>
            </a:r>
            <a:r>
              <a:rPr sz="2200" spc="4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их единым содержанием;</a:t>
            </a:r>
          </a:p>
          <a:p>
            <a:pPr marL="0" marR="0">
              <a:lnSpc>
                <a:spcPts val="2452"/>
              </a:lnSpc>
              <a:spcBef>
                <a:spcPts val="44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Создавать</a:t>
            </a:r>
            <a:r>
              <a:rPr sz="2200" spc="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узоры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 полосе,</a:t>
            </a:r>
            <a:r>
              <a:rPr sz="22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квадрате,</a:t>
            </a:r>
            <a:r>
              <a:rPr sz="2200" spc="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круге,</a:t>
            </a:r>
            <a:r>
              <a:rPr sz="2200" spc="6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розете,</a:t>
            </a:r>
            <a:r>
              <a:rPr sz="22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ритмично располагая элементы;</a:t>
            </a:r>
          </a:p>
          <a:p>
            <a:pPr marL="0" marR="0">
              <a:lnSpc>
                <a:spcPts val="2451"/>
              </a:lnSpc>
              <a:spcBef>
                <a:spcPts val="445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Лепить предметы, состоящие из 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нескольких</a:t>
            </a:r>
            <a:r>
              <a:rPr sz="2200" spc="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частей;</a:t>
            </a:r>
          </a:p>
          <a:p>
            <a:pPr marL="0" marR="0">
              <a:lnSpc>
                <a:spcPts val="2451"/>
              </a:lnSpc>
              <a:spcBef>
                <a:spcPts val="44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Использовать</a:t>
            </a:r>
            <a:r>
              <a:rPr sz="2200" spc="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приёмы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оттягивания,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сглаживания,</a:t>
            </a:r>
            <a:r>
              <a:rPr sz="2200" spc="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вдавливания,</a:t>
            </a:r>
            <a:r>
              <a:rPr sz="2200" spc="4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прижимания и</a:t>
            </a:r>
          </a:p>
          <a:p>
            <a:pPr marL="342899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примазывания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1"/>
              </a:lnSpc>
              <a:spcBef>
                <a:spcPts val="44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Владеть</a:t>
            </a:r>
            <a:r>
              <a:rPr sz="22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навыком</a:t>
            </a:r>
            <a:r>
              <a:rPr sz="2200" spc="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рационального деление</a:t>
            </a:r>
            <a:r>
              <a:rPr sz="2200" spc="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пластилина,</a:t>
            </a:r>
            <a:r>
              <a:rPr sz="22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использовать</a:t>
            </a:r>
            <a:r>
              <a:rPr sz="2200" spc="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работе стеку;</a:t>
            </a:r>
          </a:p>
          <a:p>
            <a:pPr marL="0" marR="0">
              <a:lnSpc>
                <a:spcPts val="2451"/>
              </a:lnSpc>
              <a:spcBef>
                <a:spcPts val="44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Правильно</a:t>
            </a:r>
            <a:r>
              <a:rPr sz="2200" spc="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держать</a:t>
            </a:r>
            <a:r>
              <a:rPr sz="2200" spc="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ножницы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и </a:t>
            </a:r>
            <a:r>
              <a:rPr sz="22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действовать</a:t>
            </a:r>
            <a:r>
              <a:rPr sz="2200" spc="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ими;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5384" y="5005810"/>
            <a:ext cx="10577717" cy="102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Резать</a:t>
            </a:r>
            <a:r>
              <a:rPr sz="2200" spc="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 диагонали</a:t>
            </a:r>
            <a:r>
              <a:rPr sz="22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квадрат,</a:t>
            </a:r>
            <a:r>
              <a:rPr sz="2200" spc="4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вырезать</a:t>
            </a:r>
            <a:r>
              <a:rPr sz="2200" spc="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круг</a:t>
            </a:r>
            <a:r>
              <a:rPr sz="22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из</a:t>
            </a:r>
            <a:r>
              <a:rPr sz="22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квадрата,</a:t>
            </a:r>
            <a:r>
              <a:rPr sz="2200" spc="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овал</a:t>
            </a:r>
            <a:r>
              <a:rPr sz="2200" spc="9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из</a:t>
            </a:r>
            <a:r>
              <a:rPr sz="22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четырёхугольника,</a:t>
            </a:r>
          </a:p>
          <a:p>
            <a:pPr marL="342899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делать</a:t>
            </a:r>
            <a:r>
              <a:rPr sz="2200" spc="4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5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ко</a:t>
            </a:r>
            <a:r>
              <a:rPr sz="2200" spc="-48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сые</a:t>
            </a:r>
            <a:r>
              <a:rPr sz="22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срезы;</a:t>
            </a:r>
          </a:p>
          <a:p>
            <a:pPr marL="0" marR="0">
              <a:lnSpc>
                <a:spcPts val="2451"/>
              </a:lnSpc>
              <a:spcBef>
                <a:spcPts val="44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Раскладывать</a:t>
            </a:r>
            <a:r>
              <a:rPr sz="22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наклеивать</a:t>
            </a:r>
            <a:r>
              <a:rPr sz="2200" spc="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предметы, состоящие из отдельных</a:t>
            </a:r>
            <a:r>
              <a:rPr sz="2200" spc="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частей;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384" y="6045585"/>
            <a:ext cx="10831099" cy="35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Составлять узоры</a:t>
            </a:r>
            <a:r>
              <a:rPr sz="22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из</a:t>
            </a:r>
            <a:r>
              <a:rPr sz="22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растительных</a:t>
            </a:r>
            <a:r>
              <a:rPr sz="2200" spc="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геометрических 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форм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на полосе,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квадрате,</a:t>
            </a:r>
            <a:r>
              <a:rPr sz="2200" spc="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круге,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8284" y="6351269"/>
            <a:ext cx="9656684" cy="346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розете,</a:t>
            </a:r>
            <a:r>
              <a:rPr sz="22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чередовать</a:t>
            </a:r>
            <a:r>
              <a:rPr sz="2200" spc="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их по </a:t>
            </a:r>
            <a:r>
              <a:rPr sz="2200" spc="-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цвету,</a:t>
            </a:r>
            <a:r>
              <a:rPr sz="2200" spc="3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форме,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величине</a:t>
            </a:r>
            <a:r>
              <a:rPr sz="2200" spc="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последовательно</a:t>
            </a:r>
            <a:r>
              <a:rPr sz="2200" spc="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наклеивать.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928" y="332358"/>
            <a:ext cx="8766690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Что</a:t>
            </a:r>
            <a:r>
              <a:rPr sz="3600" b="1" spc="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19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должен</a:t>
            </a:r>
            <a:r>
              <a:rPr sz="3600" b="1" spc="2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2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знать</a:t>
            </a:r>
            <a:r>
              <a:rPr sz="3600" b="1" spc="1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и </a:t>
            </a:r>
            <a:r>
              <a:rPr sz="3600" b="1" spc="-12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уметь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ребенок</a:t>
            </a:r>
            <a:r>
              <a:rPr sz="3600" b="1" spc="18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1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4</a:t>
            </a:r>
            <a:r>
              <a:rPr sz="36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-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5 лет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384" y="1537630"/>
            <a:ext cx="11120046" cy="4869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4102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Социально</a:t>
            </a:r>
            <a:r>
              <a:rPr sz="2400" b="1" spc="37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– </a:t>
            </a:r>
            <a:r>
              <a:rPr sz="2400" b="1" spc="-14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коммуникативное</a:t>
            </a:r>
            <a:r>
              <a:rPr sz="2400" b="1" spc="67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развитие:</a:t>
            </a:r>
          </a:p>
          <a:p>
            <a:pPr marL="0" marR="0">
              <a:lnSpc>
                <a:spcPts val="2452"/>
              </a:lnSpc>
              <a:spcBef>
                <a:spcPts val="13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Уметь</a:t>
            </a:r>
            <a:r>
              <a:rPr sz="2200" spc="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договариваться</a:t>
            </a:r>
            <a:r>
              <a:rPr sz="2200" spc="60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</a:t>
            </a:r>
            <a:r>
              <a:rPr sz="2200" spc="55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детьми,</a:t>
            </a:r>
            <a:r>
              <a:rPr sz="2200" spc="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</a:t>
            </a:r>
            <a:r>
              <a:rPr sz="2200" spc="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</a:t>
            </a:r>
            <a:r>
              <a:rPr sz="2200" spc="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играть,</a:t>
            </a:r>
            <a:r>
              <a:rPr sz="2200" spc="4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кто</a:t>
            </a:r>
            <a:r>
              <a:rPr sz="2200" spc="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кем</a:t>
            </a:r>
            <a:r>
              <a:rPr sz="2200" spc="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7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буд</a:t>
            </a:r>
            <a:r>
              <a:rPr sz="2200" spc="-5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ет</a:t>
            </a:r>
            <a:r>
              <a:rPr sz="2200" spc="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игре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1"/>
              </a:lnSpc>
              <a:spcBef>
                <a:spcPts val="13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Использовать</a:t>
            </a:r>
            <a:r>
              <a:rPr sz="2200" spc="59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«вежливые»</a:t>
            </a:r>
            <a:r>
              <a:rPr sz="2200" spc="5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слова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1"/>
              </a:lnSpc>
              <a:spcBef>
                <a:spcPts val="18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Иметь</a:t>
            </a:r>
            <a:r>
              <a:rPr sz="2200" spc="55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представление</a:t>
            </a:r>
            <a:r>
              <a:rPr sz="2200" spc="4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</a:t>
            </a:r>
            <a:r>
              <a:rPr sz="22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работе</a:t>
            </a:r>
            <a:r>
              <a:rPr sz="22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своих</a:t>
            </a:r>
            <a:r>
              <a:rPr sz="2200" spc="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родителей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1"/>
              </a:lnSpc>
              <a:spcBef>
                <a:spcPts val="127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Знать</a:t>
            </a:r>
            <a:r>
              <a:rPr sz="2200" spc="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название</a:t>
            </a:r>
            <a:r>
              <a:rPr sz="2200" spc="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своей </a:t>
            </a:r>
            <a:r>
              <a:rPr sz="22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Родины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2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Знать</a:t>
            </a:r>
            <a:r>
              <a:rPr sz="2200" spc="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название</a:t>
            </a:r>
            <a:r>
              <a:rPr sz="2200" spc="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города,</a:t>
            </a:r>
            <a:r>
              <a:rPr sz="2200" spc="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деревни,</a:t>
            </a:r>
            <a:r>
              <a:rPr sz="2200" spc="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где</a:t>
            </a:r>
            <a:r>
              <a:rPr sz="2200" spc="4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живут,</a:t>
            </a:r>
            <a:r>
              <a:rPr sz="2200" spc="5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улицу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1"/>
              </a:lnSpc>
              <a:spcBef>
                <a:spcPts val="129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Соблюдать</a:t>
            </a:r>
            <a:r>
              <a:rPr sz="2200" spc="6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элементарные</a:t>
            </a:r>
            <a:r>
              <a:rPr sz="2200" spc="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правила</a:t>
            </a:r>
            <a:r>
              <a:rPr sz="2200" spc="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организованного</a:t>
            </a:r>
            <a:r>
              <a:rPr sz="2200" spc="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поведения</a:t>
            </a:r>
            <a:r>
              <a:rPr sz="2200" spc="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2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детском</a:t>
            </a:r>
            <a:r>
              <a:rPr sz="2200" spc="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саду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1"/>
              </a:lnSpc>
              <a:spcBef>
                <a:spcPts val="18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Соблюдать</a:t>
            </a:r>
            <a:r>
              <a:rPr sz="2200" spc="6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правила</a:t>
            </a:r>
            <a:r>
              <a:rPr sz="22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поведения</a:t>
            </a:r>
            <a:r>
              <a:rPr sz="2200" spc="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 </a:t>
            </a:r>
            <a:r>
              <a:rPr sz="22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улице</a:t>
            </a:r>
            <a:r>
              <a:rPr sz="22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в транспорте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1"/>
              </a:lnSpc>
              <a:spcBef>
                <a:spcPts val="1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Знать</a:t>
            </a:r>
            <a:r>
              <a:rPr sz="2200" spc="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правила</a:t>
            </a:r>
            <a:r>
              <a:rPr sz="2200" spc="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дорожного</a:t>
            </a:r>
            <a:r>
              <a:rPr sz="2200" spc="5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движения</a:t>
            </a:r>
            <a:r>
              <a:rPr sz="2200" spc="4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(улицу</a:t>
            </a:r>
            <a:r>
              <a:rPr sz="2200" spc="5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переходят</a:t>
            </a:r>
            <a:r>
              <a:rPr sz="22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2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специальных</a:t>
            </a:r>
            <a:r>
              <a:rPr sz="2200" spc="5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местах,</a:t>
            </a:r>
            <a:r>
              <a:rPr sz="2200" spc="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переходить</a:t>
            </a:r>
          </a:p>
          <a:p>
            <a:pPr marL="342899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только</a:t>
            </a:r>
            <a:r>
              <a:rPr sz="2200" spc="4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 зелёный</a:t>
            </a:r>
            <a:r>
              <a:rPr sz="2200" spc="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сигнал светофора)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1"/>
              </a:lnSpc>
              <a:spcBef>
                <a:spcPts val="18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Соблюдать</a:t>
            </a:r>
            <a:r>
              <a:rPr sz="2200" spc="30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элементарные</a:t>
            </a:r>
            <a:r>
              <a:rPr sz="2200" spc="12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правила</a:t>
            </a:r>
            <a:r>
              <a:rPr sz="2200" spc="12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поведения</a:t>
            </a:r>
            <a:r>
              <a:rPr sz="2200" spc="12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200" spc="120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природе</a:t>
            </a:r>
            <a:r>
              <a:rPr sz="2200" spc="123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(способы</a:t>
            </a:r>
            <a:r>
              <a:rPr sz="2200" spc="12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безопасного</a:t>
            </a:r>
          </a:p>
          <a:p>
            <a:pPr marL="342899" marR="0">
              <a:lnSpc>
                <a:spcPts val="211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взаимодействия</a:t>
            </a:r>
            <a:r>
              <a:rPr sz="2200" spc="78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</a:t>
            </a:r>
            <a:r>
              <a:rPr sz="2200" spc="76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растениями</a:t>
            </a:r>
            <a:r>
              <a:rPr sz="2200" spc="78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200" spc="77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животными,</a:t>
            </a:r>
            <a:r>
              <a:rPr sz="2200" spc="77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бережного</a:t>
            </a:r>
            <a:r>
              <a:rPr sz="2200" spc="80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отношения</a:t>
            </a:r>
            <a:r>
              <a:rPr sz="2200" spc="78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</a:t>
            </a:r>
            <a:r>
              <a:rPr sz="2200" spc="78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окружающей</a:t>
            </a:r>
          </a:p>
          <a:p>
            <a:pPr marL="342899" marR="0">
              <a:lnSpc>
                <a:spcPts val="210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природе)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1"/>
              </a:lnSpc>
              <a:spcBef>
                <a:spcPts val="129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Иметь</a:t>
            </a:r>
            <a:r>
              <a:rPr sz="2200" spc="55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представление</a:t>
            </a:r>
            <a:r>
              <a:rPr sz="2200" spc="4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</a:t>
            </a:r>
            <a:r>
              <a:rPr sz="22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значимости</a:t>
            </a:r>
            <a:r>
              <a:rPr sz="2200" spc="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труда</a:t>
            </a:r>
            <a:r>
              <a:rPr sz="2200" spc="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взрослых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452"/>
              </a:lnSpc>
              <a:spcBef>
                <a:spcPts val="127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200" spc="13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Бережно</a:t>
            </a:r>
            <a:r>
              <a:rPr sz="2200" spc="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относится к </a:t>
            </a:r>
            <a:r>
              <a:rPr sz="2200" spc="-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тому,</a:t>
            </a:r>
            <a:r>
              <a:rPr sz="2200" spc="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</a:t>
            </a:r>
            <a:r>
              <a:rPr sz="2200" spc="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сделано</a:t>
            </a:r>
            <a:r>
              <a:rPr sz="2200" spc="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руками</a:t>
            </a:r>
            <a:r>
              <a:rPr sz="22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человека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928" y="332358"/>
            <a:ext cx="8766690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Что</a:t>
            </a:r>
            <a:r>
              <a:rPr sz="3600" b="1" spc="2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19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должен</a:t>
            </a:r>
            <a:r>
              <a:rPr sz="3600" b="1" spc="2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-2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знать</a:t>
            </a:r>
            <a:r>
              <a:rPr sz="3600" b="1" spc="1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и </a:t>
            </a:r>
            <a:r>
              <a:rPr sz="3600" b="1" spc="-12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уметь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ребенок</a:t>
            </a:r>
            <a:r>
              <a:rPr sz="3600" b="1" spc="18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spc="1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4</a:t>
            </a:r>
            <a:r>
              <a:rPr sz="36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-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5 лет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384" y="1537630"/>
            <a:ext cx="11121801" cy="4985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2367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Физическое</a:t>
            </a:r>
            <a:r>
              <a:rPr sz="2400" b="1" spc="14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развитие:</a:t>
            </a:r>
          </a:p>
          <a:p>
            <a:pPr marL="0" marR="0">
              <a:lnSpc>
                <a:spcPts val="2683"/>
              </a:lnSpc>
              <a:spcBef>
                <a:spcPts val="1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Ходить</a:t>
            </a:r>
            <a:r>
              <a:rPr sz="2400" spc="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</a:t>
            </a:r>
            <a:r>
              <a:rPr sz="24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бегать,</a:t>
            </a:r>
            <a:r>
              <a:rPr sz="24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согласуя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движения</a:t>
            </a:r>
            <a:r>
              <a:rPr sz="2400" spc="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рук</a:t>
            </a:r>
            <a:r>
              <a:rPr sz="24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ног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681"/>
              </a:lnSpc>
              <a:spcBef>
                <a:spcPts val="19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Прыгать</a:t>
            </a:r>
            <a:r>
              <a:rPr sz="2400" spc="48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</a:t>
            </a:r>
            <a:r>
              <a:rPr sz="2400" spc="48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2-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х</a:t>
            </a:r>
            <a:r>
              <a:rPr sz="2400" spc="46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ногах</a:t>
            </a:r>
            <a:r>
              <a:rPr sz="2400" spc="46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</a:t>
            </a:r>
            <a:r>
              <a:rPr sz="2400" spc="47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месте</a:t>
            </a:r>
            <a:r>
              <a:rPr sz="2400" spc="45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400" spc="45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</a:t>
            </a:r>
            <a:r>
              <a:rPr sz="2400" spc="4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продвижением</a:t>
            </a:r>
            <a:r>
              <a:rPr sz="2400" spc="46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вперед,</a:t>
            </a:r>
            <a:r>
              <a:rPr sz="2400" spc="47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прыгать</a:t>
            </a:r>
            <a:r>
              <a:rPr sz="2400" spc="48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400" spc="46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длину</a:t>
            </a:r>
            <a:r>
              <a:rPr sz="2400" spc="48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</a:t>
            </a:r>
          </a:p>
          <a:p>
            <a:pPr marL="342899" marR="0">
              <a:lnSpc>
                <a:spcPts val="2308"/>
              </a:lnSpc>
              <a:spcBef>
                <a:spcPts val="0"/>
              </a:spcBef>
              <a:spcAft>
                <a:spcPts val="0"/>
              </a:spcAft>
            </a:pPr>
            <a:r>
              <a:rPr sz="2400" spc="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места</a:t>
            </a: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менее 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70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см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681"/>
              </a:lnSpc>
              <a:spcBef>
                <a:spcPts val="18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Брать,</a:t>
            </a:r>
            <a:r>
              <a:rPr sz="24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держать,</a:t>
            </a:r>
            <a:r>
              <a:rPr sz="2400" spc="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переносить, класть, </a:t>
            </a:r>
            <a:r>
              <a:rPr sz="24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катать,</a:t>
            </a:r>
            <a:r>
              <a:rPr sz="2400" spc="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бросать мяч</a:t>
            </a:r>
            <a:r>
              <a:rPr sz="24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из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 </a:t>
            </a:r>
            <a:r>
              <a:rPr sz="24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головы,</a:t>
            </a:r>
            <a:r>
              <a:rPr sz="2400" spc="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</a:t>
            </a:r>
            <a:r>
              <a:rPr sz="2400" spc="4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груди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683"/>
              </a:lnSpc>
              <a:spcBef>
                <a:spcPts val="1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Метать</a:t>
            </a:r>
            <a:r>
              <a:rPr sz="2400" spc="26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предметы</a:t>
            </a:r>
            <a:r>
              <a:rPr sz="2400" spc="23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правой</a:t>
            </a:r>
            <a:r>
              <a:rPr sz="2400" spc="24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400" spc="2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левой</a:t>
            </a:r>
            <a:r>
              <a:rPr sz="2400" spc="2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ру</a:t>
            </a:r>
            <a:r>
              <a:rPr sz="2400" spc="-58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кой</a:t>
            </a:r>
            <a:r>
              <a:rPr sz="2400" spc="28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</a:t>
            </a:r>
            <a:r>
              <a:rPr sz="2400" spc="24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дальность</a:t>
            </a:r>
            <a:r>
              <a:rPr sz="2400" spc="2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</a:t>
            </a:r>
            <a:r>
              <a:rPr sz="2400" spc="25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расстояние</a:t>
            </a:r>
            <a:r>
              <a:rPr sz="2400" spc="25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</a:t>
            </a:r>
            <a:r>
              <a:rPr sz="2400" spc="24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менее</a:t>
            </a:r>
            <a:r>
              <a:rPr sz="2400" spc="24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5</a:t>
            </a:r>
          </a:p>
          <a:p>
            <a:pPr marL="342899" marR="0">
              <a:lnSpc>
                <a:spcPts val="2307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метров, </a:t>
            </a:r>
            <a:r>
              <a:rPr sz="24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отбивать</a:t>
            </a:r>
            <a:r>
              <a:rPr sz="24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мяч</a:t>
            </a:r>
            <a:r>
              <a:rPr sz="24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 землю (пол)</a:t>
            </a:r>
            <a:r>
              <a:rPr sz="24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 меньше</a:t>
            </a:r>
            <a:r>
              <a:rPr sz="2400" spc="60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5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 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подряд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681"/>
              </a:lnSpc>
              <a:spcBef>
                <a:spcPts val="13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Лазать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по </a:t>
            </a:r>
            <a:r>
              <a:rPr sz="24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лесенки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стремянке,</a:t>
            </a:r>
            <a:r>
              <a:rPr sz="2400" spc="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гимнастической</a:t>
            </a:r>
            <a:r>
              <a:rPr sz="24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стене</a:t>
            </a:r>
          </a:p>
          <a:p>
            <a:pPr marL="0" marR="0">
              <a:lnSpc>
                <a:spcPts val="2681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 пропуская</a:t>
            </a:r>
            <a:r>
              <a:rPr sz="2400" spc="-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реек,</a:t>
            </a:r>
            <a:r>
              <a:rPr sz="24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перелезая с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одного</a:t>
            </a:r>
            <a:r>
              <a:rPr sz="2400" spc="4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пролёта</a:t>
            </a:r>
            <a:r>
              <a:rPr sz="2400" spc="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 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другой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683"/>
              </a:lnSpc>
              <a:spcBef>
                <a:spcPts val="18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Ползать,</a:t>
            </a:r>
            <a:r>
              <a:rPr sz="2400" spc="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подлезать</a:t>
            </a:r>
            <a:r>
              <a:rPr sz="24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под</a:t>
            </a:r>
            <a:r>
              <a:rPr sz="2400" spc="5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натянутую</a:t>
            </a:r>
            <a:r>
              <a:rPr sz="24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верёвку,</a:t>
            </a:r>
            <a:r>
              <a:rPr sz="2400" spc="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перелизать через</a:t>
            </a:r>
          </a:p>
          <a:p>
            <a:pPr marL="0" marR="0">
              <a:lnSpc>
                <a:spcPts val="2681"/>
              </a:lnSpc>
              <a:spcBef>
                <a:spcPts val="13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бревно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,</a:t>
            </a:r>
            <a:r>
              <a:rPr sz="2400" spc="13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лежащее на полу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681"/>
              </a:lnSpc>
              <a:spcBef>
                <a:spcPts val="18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Строиться</a:t>
            </a:r>
            <a:r>
              <a:rPr sz="2400" spc="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</a:t>
            </a:r>
            <a:r>
              <a:rPr sz="24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колонну</a:t>
            </a:r>
            <a:r>
              <a:rPr sz="2400" spc="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 </a:t>
            </a:r>
            <a:r>
              <a:rPr sz="2400" spc="-4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одному,</a:t>
            </a:r>
            <a:r>
              <a:rPr sz="2400" spc="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парами, в </a:t>
            </a:r>
            <a:r>
              <a:rPr sz="2400" spc="-5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круг,</a:t>
            </a:r>
            <a:r>
              <a:rPr sz="2400" spc="4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шеренгу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681"/>
              </a:lnSpc>
              <a:spcBef>
                <a:spcPts val="18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Кататься</a:t>
            </a:r>
            <a:r>
              <a:rPr sz="2400" spc="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 </a:t>
            </a:r>
            <a:r>
              <a:rPr sz="24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двухколёсном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велосипеде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;</a:t>
            </a:r>
          </a:p>
          <a:p>
            <a:pPr marL="0" marR="0">
              <a:lnSpc>
                <a:spcPts val="2681"/>
              </a:lnSpc>
              <a:spcBef>
                <a:spcPts val="14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Ориентироваться</a:t>
            </a:r>
            <a:r>
              <a:rPr sz="2400" spc="4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пространстве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7603" y="-1706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8729" y="552264"/>
            <a:ext cx="4837722" cy="657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33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Кружковая</a:t>
            </a:r>
            <a:r>
              <a:rPr sz="4400" b="1" spc="14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4400" b="1" spc="-1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работа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40" y="1677653"/>
            <a:ext cx="6980822" cy="107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 2 половине</a:t>
            </a:r>
            <a:r>
              <a:rPr sz="3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дня – </a:t>
            </a:r>
            <a:r>
              <a:rPr sz="3200" spc="-6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будет</a:t>
            </a:r>
            <a:r>
              <a:rPr sz="3200" spc="3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проводиться</a:t>
            </a:r>
          </a:p>
          <a:p>
            <a:pPr marL="0" marR="0">
              <a:lnSpc>
                <a:spcPts val="3548"/>
              </a:lnSpc>
              <a:spcBef>
                <a:spcPts val="1107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работа</a:t>
            </a:r>
            <a:r>
              <a:rPr sz="3200" spc="-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</a:t>
            </a:r>
            <a:r>
              <a:rPr sz="3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кружках: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1471" y="2880120"/>
            <a:ext cx="5056801" cy="1872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8637" marR="0">
              <a:lnSpc>
                <a:spcPts val="44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spc="-51" dirty="0" smtClean="0">
                <a:solidFill>
                  <a:srgbClr val="000000"/>
                </a:solidFill>
                <a:latin typeface="LULKEA+Times New Roman Bold Italic"/>
                <a:cs typeface="LULKEA+Times New Roman Bold Italic"/>
              </a:rPr>
              <a:t>«</a:t>
            </a:r>
            <a:r>
              <a:rPr lang="ru-RU" sz="4000" b="1" i="1" spc="-51" dirty="0" smtClean="0">
                <a:solidFill>
                  <a:srgbClr val="000000"/>
                </a:solidFill>
                <a:latin typeface="LULKEA+Times New Roman Bold Italic"/>
                <a:cs typeface="LULKEA+Times New Roman Bold Italic"/>
              </a:rPr>
              <a:t>Маленький исследователь</a:t>
            </a:r>
            <a:r>
              <a:rPr sz="4000" b="1" i="1" spc="-51" dirty="0" smtClean="0">
                <a:solidFill>
                  <a:srgbClr val="000000"/>
                </a:solidFill>
                <a:latin typeface="LULKEA+Times New Roman Bold Italic"/>
                <a:cs typeface="LULKEA+Times New Roman Bold Italic"/>
              </a:rPr>
              <a:t>»</a:t>
            </a:r>
            <a:endParaRPr sz="4000" b="1" i="1" spc="-51" dirty="0">
              <a:solidFill>
                <a:srgbClr val="000000"/>
              </a:solidFill>
              <a:latin typeface="LULKEA+Times New Roman Bold Italic"/>
              <a:cs typeface="LULKEA+Times New Roman Bold Italic"/>
            </a:endParaRPr>
          </a:p>
          <a:p>
            <a:pPr marL="0" marR="0">
              <a:lnSpc>
                <a:spcPts val="4425"/>
              </a:lnSpc>
              <a:spcBef>
                <a:spcPts val="1385"/>
              </a:spcBef>
              <a:spcAft>
                <a:spcPts val="0"/>
              </a:spcAft>
            </a:pPr>
            <a:r>
              <a:rPr sz="4000" b="1" i="1" dirty="0" smtClean="0">
                <a:solidFill>
                  <a:srgbClr val="000000"/>
                </a:solidFill>
                <a:latin typeface="LULKEA+Times New Roman Bold Italic"/>
                <a:cs typeface="LULKEA+Times New Roman Bold Italic"/>
              </a:rPr>
              <a:t>«</a:t>
            </a:r>
            <a:r>
              <a:rPr lang="ru-RU" sz="4000" b="1" i="1" dirty="0" smtClean="0">
                <a:solidFill>
                  <a:srgbClr val="000000"/>
                </a:solidFill>
                <a:latin typeface="LULKEA+Times New Roman Bold Italic"/>
                <a:cs typeface="LULKEA+Times New Roman Bold Italic"/>
              </a:rPr>
              <a:t>Волшебная бумага</a:t>
            </a:r>
            <a:r>
              <a:rPr sz="4000" b="1" i="1" spc="-25" dirty="0" smtClean="0">
                <a:solidFill>
                  <a:srgbClr val="000000"/>
                </a:solidFill>
                <a:latin typeface="LULKEA+Times New Roman Bold Italic"/>
                <a:cs typeface="LULKEA+Times New Roman Bold Italic"/>
              </a:rPr>
              <a:t>»</a:t>
            </a:r>
            <a:endParaRPr sz="4000" b="1" i="1" spc="-25" dirty="0">
              <a:solidFill>
                <a:srgbClr val="000000"/>
              </a:solidFill>
              <a:latin typeface="LULKEA+Times New Roman Bold Italic"/>
              <a:cs typeface="LULKEA+Times New Roman Bold Ital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306300" cy="707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9167" y="763789"/>
            <a:ext cx="3393065" cy="4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9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Коротко</a:t>
            </a:r>
            <a:r>
              <a:rPr sz="32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о </a:t>
            </a:r>
            <a:r>
              <a:rPr sz="3200" b="1" spc="-1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разном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1507" y="2290671"/>
            <a:ext cx="7197398" cy="3295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400" spc="-2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В группу </a:t>
            </a:r>
            <a:r>
              <a:rPr sz="24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запрещено</a:t>
            </a:r>
            <a:r>
              <a:rPr sz="2400" b="1" spc="24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приносить пистолеты,</a:t>
            </a:r>
            <a:r>
              <a:rPr sz="2400" spc="17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сабли,</a:t>
            </a:r>
          </a:p>
          <a:p>
            <a:pPr marL="286511" marR="0">
              <a:lnSpc>
                <a:spcPts val="2657"/>
              </a:lnSpc>
              <a:spcBef>
                <a:spcPts val="173"/>
              </a:spcBef>
              <a:spcAft>
                <a:spcPts val="0"/>
              </a:spcAft>
            </a:pPr>
            <a:r>
              <a:rPr sz="2400" spc="-13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мечи,</a:t>
            </a:r>
            <a:r>
              <a:rPr sz="2400" spc="13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лак</a:t>
            </a:r>
            <a:r>
              <a:rPr sz="2400" spc="-18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для ногтей,</a:t>
            </a:r>
            <a:r>
              <a:rPr sz="2400" spc="12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помады, духи</a:t>
            </a:r>
            <a:r>
              <a:rPr sz="2400" spc="-2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и </a:t>
            </a:r>
            <a:r>
              <a:rPr sz="2400" spc="-185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т.</a:t>
            </a:r>
            <a:r>
              <a:rPr sz="2400" spc="185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д.,</a:t>
            </a:r>
          </a:p>
          <a:p>
            <a:pPr marL="286511" marR="0">
              <a:lnSpc>
                <a:spcPts val="2657"/>
              </a:lnSpc>
              <a:spcBef>
                <a:spcPts val="223"/>
              </a:spcBef>
              <a:spcAft>
                <a:spcPts val="0"/>
              </a:spcAft>
            </a:pPr>
            <a:r>
              <a:rPr sz="2400" spc="-11" dirty="0" err="1">
                <a:solidFill>
                  <a:srgbClr val="17375E"/>
                </a:solidFill>
                <a:latin typeface="HWCJGO+Times New Roman"/>
                <a:cs typeface="HWCJGO+Times New Roman"/>
              </a:rPr>
              <a:t>жевательную</a:t>
            </a:r>
            <a:r>
              <a:rPr sz="2400" spc="1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spc="-29" dirty="0" err="1" smtClean="0">
                <a:solidFill>
                  <a:srgbClr val="17375E"/>
                </a:solidFill>
                <a:latin typeface="HWCJGO+Times New Roman"/>
                <a:cs typeface="HWCJGO+Times New Roman"/>
              </a:rPr>
              <a:t>резинку</a:t>
            </a:r>
            <a:endParaRPr lang="ru-RU" sz="2400" spc="-29" dirty="0">
              <a:solidFill>
                <a:srgbClr val="17375E"/>
              </a:solidFill>
              <a:latin typeface="HWCJGO+Times New Roman"/>
              <a:cs typeface="HWCJGO+Times New Roman"/>
            </a:endParaRPr>
          </a:p>
          <a:p>
            <a:pPr marL="286511" marR="0">
              <a:lnSpc>
                <a:spcPts val="2657"/>
              </a:lnSpc>
              <a:spcBef>
                <a:spcPts val="223"/>
              </a:spcBef>
              <a:spcAft>
                <a:spcPts val="0"/>
              </a:spcAft>
            </a:pPr>
            <a:r>
              <a:rPr sz="2400" dirty="0" smtClean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400" spc="-230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Нельзя забирать детей </a:t>
            </a:r>
            <a:r>
              <a:rPr sz="2400" b="1" spc="-10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родителям</a:t>
            </a:r>
            <a:r>
              <a:rPr sz="2400" b="1" spc="43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в </a:t>
            </a:r>
            <a:r>
              <a:rPr sz="2400" dirty="0" err="1">
                <a:solidFill>
                  <a:srgbClr val="17375E"/>
                </a:solidFill>
                <a:latin typeface="HWCJGO+Times New Roman"/>
                <a:cs typeface="HWCJGO+Times New Roman"/>
              </a:rPr>
              <a:t>нетрезвом</a:t>
            </a:r>
            <a:r>
              <a:rPr sz="2400" spc="3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 err="1" smtClean="0">
                <a:solidFill>
                  <a:srgbClr val="17375E"/>
                </a:solidFill>
                <a:latin typeface="HWCJGO+Times New Roman"/>
                <a:cs typeface="HWCJGO+Times New Roman"/>
              </a:rPr>
              <a:t>виде</a:t>
            </a:r>
            <a:r>
              <a:rPr lang="ru-RU" sz="2400" dirty="0" smtClean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 smtClean="0">
                <a:solidFill>
                  <a:srgbClr val="17375E"/>
                </a:solidFill>
                <a:latin typeface="HWCJGO+Times New Roman"/>
                <a:cs typeface="HWCJGO+Times New Roman"/>
              </a:rPr>
              <a:t>и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лицам младше 16 </a:t>
            </a:r>
            <a:r>
              <a:rPr sz="2400" spc="-44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лет.</a:t>
            </a:r>
          </a:p>
          <a:p>
            <a:pPr marL="0" marR="0">
              <a:lnSpc>
                <a:spcPts val="2663"/>
              </a:lnSpc>
              <a:spcBef>
                <a:spcPts val="151"/>
              </a:spcBef>
              <a:spcAft>
                <a:spcPts val="0"/>
              </a:spcAft>
            </a:pPr>
            <a:r>
              <a:rPr sz="24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400" spc="-2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Девочкам</a:t>
            </a:r>
            <a:r>
              <a:rPr sz="2400" spc="2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spc="-27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необходимо</a:t>
            </a:r>
            <a:r>
              <a:rPr sz="2400" spc="56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spc="1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принести</a:t>
            </a:r>
            <a:r>
              <a:rPr sz="2400" spc="-1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расче</a:t>
            </a:r>
            <a:r>
              <a:rPr sz="2400" spc="-53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spc="-62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ску.</a:t>
            </a:r>
          </a:p>
          <a:p>
            <a:pPr marL="0" marR="0">
              <a:lnSpc>
                <a:spcPts val="2665"/>
              </a:lnSpc>
              <a:spcBef>
                <a:spcPts val="202"/>
              </a:spcBef>
              <a:spcAft>
                <a:spcPts val="0"/>
              </a:spcAft>
            </a:pPr>
            <a:r>
              <a:rPr sz="2400" dirty="0">
                <a:solidFill>
                  <a:srgbClr val="17375E"/>
                </a:solidFill>
                <a:latin typeface="NDKADV+Wingdings"/>
                <a:cs typeface="NDKADV+Wingdings"/>
              </a:rPr>
              <a:t></a:t>
            </a:r>
            <a:r>
              <a:rPr sz="2400" spc="-2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Просьба </a:t>
            </a:r>
            <a:r>
              <a:rPr sz="2400" b="1" spc="-1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родителям</a:t>
            </a:r>
            <a:r>
              <a:rPr sz="2400" b="1" spc="37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принимать участие</a:t>
            </a:r>
            <a:r>
              <a:rPr sz="2400" spc="-27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в </a:t>
            </a:r>
            <a:r>
              <a:rPr sz="24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жизни</a:t>
            </a:r>
          </a:p>
          <a:p>
            <a:pPr marL="286511" marR="0">
              <a:lnSpc>
                <a:spcPts val="2657"/>
              </a:lnSpc>
              <a:spcBef>
                <a:spcPts val="224"/>
              </a:spcBef>
              <a:spcAft>
                <a:spcPts val="0"/>
              </a:spcAft>
            </a:pPr>
            <a:r>
              <a:rPr sz="24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группы</a:t>
            </a:r>
            <a:r>
              <a:rPr sz="2400" b="1" spc="22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и </a:t>
            </a:r>
            <a:r>
              <a:rPr sz="2400" b="1" spc="-1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детского</a:t>
            </a:r>
            <a:r>
              <a:rPr sz="2400" b="1" spc="1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17375E"/>
                </a:solidFill>
                <a:latin typeface="DRVMDG+Times New Roman Bold"/>
                <a:cs typeface="DRVMDG+Times New Roman Bold"/>
              </a:rPr>
              <a:t>сада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в оформлении участка,</a:t>
            </a:r>
          </a:p>
          <a:p>
            <a:pPr marL="286511" marR="0">
              <a:lnSpc>
                <a:spcPts val="2657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группы. </a:t>
            </a:r>
            <a:r>
              <a:rPr sz="2400" spc="-11" dirty="0">
                <a:solidFill>
                  <a:srgbClr val="17375E"/>
                </a:solidFill>
                <a:latin typeface="HWCJGO+Times New Roman"/>
                <a:cs typeface="HWCJGO+Times New Roman"/>
              </a:rPr>
              <a:t>Участвовать</a:t>
            </a:r>
            <a:r>
              <a:rPr sz="2400" spc="14" dirty="0">
                <a:solidFill>
                  <a:srgbClr val="17375E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в </a:t>
            </a:r>
            <a:r>
              <a:rPr sz="2400" spc="-14" dirty="0">
                <a:solidFill>
                  <a:srgbClr val="17375E"/>
                </a:solidFill>
                <a:latin typeface="HWCJGO+Times New Roman"/>
                <a:cs typeface="HWCJGO+Times New Roman"/>
              </a:rPr>
              <a:t>конкурсах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1755" y="725577"/>
            <a:ext cx="7978178" cy="31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Для </a:t>
            </a:r>
            <a:r>
              <a:rPr sz="2000" b="1" spc="-24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того</a:t>
            </a:r>
            <a:r>
              <a:rPr sz="2000" b="1" spc="27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чтобы вашему</a:t>
            </a:r>
            <a:r>
              <a:rPr sz="2000" b="1" spc="-2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ребенку</a:t>
            </a:r>
            <a:r>
              <a:rPr sz="2000" b="1" spc="-19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было спокойно,</a:t>
            </a:r>
            <a:r>
              <a:rPr sz="2000" b="1" spc="-38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легко и</a:t>
            </a:r>
            <a:r>
              <a:rPr sz="2000" b="1" spc="12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комфортно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44826" y="1014843"/>
            <a:ext cx="586052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в детском</a:t>
            </a:r>
            <a:r>
              <a:rPr sz="2000" b="1" spc="10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саду,</a:t>
            </a: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нам</a:t>
            </a:r>
            <a:r>
              <a:rPr sz="2000" b="1" spc="-12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spc="-19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необходимы</a:t>
            </a:r>
            <a:r>
              <a:rPr sz="2000" b="1" spc="-14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ваша</a:t>
            </a:r>
            <a:r>
              <a:rPr sz="2000" b="1" spc="-23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0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поддержка</a:t>
            </a:r>
            <a:r>
              <a:rPr sz="2000" dirty="0">
                <a:solidFill>
                  <a:srgbClr val="000000"/>
                </a:solidFill>
                <a:latin typeface="FGROTF+Calibri"/>
                <a:cs typeface="FGROTF+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1706" y="1638532"/>
            <a:ext cx="10261728" cy="337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000" spc="20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Постарайтесь</a:t>
            </a:r>
            <a:r>
              <a:rPr sz="2000" spc="-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выполнять</a:t>
            </a:r>
            <a:r>
              <a:rPr sz="2000" spc="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несколько</a:t>
            </a:r>
            <a:r>
              <a:rPr sz="2000" spc="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простых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правил</a:t>
            </a:r>
            <a:r>
              <a:rPr sz="20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:</a:t>
            </a:r>
          </a:p>
          <a:p>
            <a:pPr marL="0" marR="0">
              <a:lnSpc>
                <a:spcPts val="2238"/>
              </a:lnSpc>
              <a:spcBef>
                <a:spcPts val="19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000" spc="14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Старайтесь не 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опаздывать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и</a:t>
            </a:r>
            <a:r>
              <a:rPr sz="2000" spc="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приводить ребенка</a:t>
            </a:r>
            <a:r>
              <a:rPr sz="20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детский</a:t>
            </a:r>
            <a:r>
              <a:rPr sz="2000" spc="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сад</a:t>
            </a:r>
          </a:p>
          <a:p>
            <a:pPr marL="316992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</a:t>
            </a:r>
            <a:r>
              <a:rPr sz="20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одно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и </a:t>
            </a:r>
            <a:r>
              <a:rPr sz="20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то</a:t>
            </a:r>
            <a:r>
              <a:rPr sz="20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же</a:t>
            </a:r>
            <a:r>
              <a:rPr sz="2000" spc="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время.</a:t>
            </a:r>
          </a:p>
          <a:p>
            <a:pPr marL="0" marR="0">
              <a:lnSpc>
                <a:spcPts val="2238"/>
              </a:lnSpc>
              <a:spcBef>
                <a:spcPts val="15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000" spc="14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8 ч.15мин.</a:t>
            </a:r>
            <a:r>
              <a:rPr sz="2000" spc="-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 нас начинается</a:t>
            </a:r>
            <a:r>
              <a:rPr sz="2000" spc="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утренняя гимнастика,</a:t>
            </a:r>
            <a:r>
              <a:rPr sz="2000" spc="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длится она</a:t>
            </a:r>
            <a:r>
              <a:rPr sz="20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всего</a:t>
            </a:r>
            <a:r>
              <a:rPr sz="2000" spc="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10 </a:t>
            </a:r>
            <a:r>
              <a:rPr sz="20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минут.</a:t>
            </a:r>
          </a:p>
          <a:p>
            <a:pPr marL="0" marR="0">
              <a:lnSpc>
                <a:spcPts val="2238"/>
              </a:lnSpc>
              <a:spcBef>
                <a:spcPts val="15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000" spc="20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Вовремя</a:t>
            </a:r>
            <a:r>
              <a:rPr sz="20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укладывайте</a:t>
            </a:r>
            <a:r>
              <a:rPr sz="20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ребенка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спать</a:t>
            </a:r>
            <a:r>
              <a:rPr sz="20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вечером.</a:t>
            </a:r>
          </a:p>
          <a:p>
            <a:pPr marL="0" marR="0">
              <a:lnSpc>
                <a:spcPts val="2238"/>
              </a:lnSpc>
              <a:spcBef>
                <a:spcPts val="15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000" spc="20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Выбирайте 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одежду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для </a:t>
            </a:r>
            <a:r>
              <a:rPr sz="20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детского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сада</a:t>
            </a:r>
            <a:r>
              <a:rPr sz="20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 размеру</a:t>
            </a:r>
            <a:r>
              <a:rPr sz="20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ребенка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:</a:t>
            </a:r>
            <a:r>
              <a:rPr sz="20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 сковывающую движений</a:t>
            </a:r>
            <a:r>
              <a:rPr sz="2000" spc="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</a:p>
          <a:p>
            <a:pPr marL="342849" marR="0">
              <a:lnSpc>
                <a:spcPts val="1916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удобную.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Завязки и застежки должны</a:t>
            </a:r>
            <a:r>
              <a:rPr sz="2000" spc="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быть</a:t>
            </a:r>
            <a:r>
              <a:rPr sz="20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такими, чтобы</a:t>
            </a:r>
            <a:r>
              <a:rPr sz="20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ребенок</a:t>
            </a:r>
            <a:r>
              <a:rPr sz="20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мог</a:t>
            </a:r>
            <a:r>
              <a:rPr sz="20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самостоятельно</a:t>
            </a:r>
          </a:p>
          <a:p>
            <a:pPr marL="342849" marR="0">
              <a:lnSpc>
                <a:spcPts val="192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себя обслужить. </a:t>
            </a:r>
            <a:r>
              <a:rPr sz="20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Обувь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должна быть </a:t>
            </a:r>
            <a:r>
              <a:rPr sz="20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легкой,</a:t>
            </a:r>
            <a:r>
              <a:rPr sz="20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соответствовать</a:t>
            </a:r>
            <a:r>
              <a:rPr sz="2000" spc="-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размеру</a:t>
            </a:r>
            <a:r>
              <a:rPr sz="2000" spc="-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ребенка и </a:t>
            </a:r>
            <a:r>
              <a:rPr sz="20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легко</a:t>
            </a:r>
          </a:p>
          <a:p>
            <a:pPr marL="342849" marR="0">
              <a:lnSpc>
                <a:spcPts val="1916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застегиваться. </a:t>
            </a:r>
            <a:r>
              <a:rPr sz="20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Носовой</a:t>
            </a:r>
            <a:r>
              <a:rPr sz="2000" spc="-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платок</a:t>
            </a:r>
            <a:r>
              <a:rPr sz="2000" spc="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необходим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ребенку </a:t>
            </a:r>
            <a:r>
              <a:rPr sz="20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как</a:t>
            </a:r>
            <a:r>
              <a:rPr sz="2000" spc="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помещении, </a:t>
            </a:r>
            <a:r>
              <a:rPr sz="2000" spc="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так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на </a:t>
            </a:r>
            <a:r>
              <a:rPr sz="20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прогулке.</a:t>
            </a:r>
          </a:p>
          <a:p>
            <a:pPr marL="0" marR="0">
              <a:lnSpc>
                <a:spcPts val="2238"/>
              </a:lnSpc>
              <a:spcBef>
                <a:spcPts val="15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000" spc="20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Проверяйте</a:t>
            </a:r>
            <a:r>
              <a:rPr sz="2000" spc="-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содержимое</a:t>
            </a:r>
            <a:r>
              <a:rPr sz="2000" spc="-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карманов</a:t>
            </a:r>
            <a:r>
              <a:rPr sz="2000" spc="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одежды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ребенка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на наличие</a:t>
            </a:r>
            <a:r>
              <a:rPr sz="20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опасных</a:t>
            </a:r>
            <a:r>
              <a:rPr sz="20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предметов.</a:t>
            </a:r>
          </a:p>
          <a:p>
            <a:pPr marL="342849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Запрещается</a:t>
            </a:r>
            <a:r>
              <a:rPr sz="20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приносить</a:t>
            </a:r>
            <a:r>
              <a:rPr sz="20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детский </a:t>
            </a:r>
            <a:r>
              <a:rPr sz="20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сад</a:t>
            </a:r>
            <a:r>
              <a:rPr sz="20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острые,</a:t>
            </a:r>
            <a:r>
              <a:rPr sz="2000" spc="-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стеклянные</a:t>
            </a:r>
            <a:r>
              <a:rPr sz="2000" spc="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предметы,</a:t>
            </a:r>
            <a:r>
              <a:rPr sz="20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а также мелкие</a:t>
            </a:r>
          </a:p>
          <a:p>
            <a:pPr marL="342849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бусинки,</a:t>
            </a:r>
            <a:r>
              <a:rPr sz="2000" spc="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пуговицы,</a:t>
            </a:r>
            <a:r>
              <a:rPr sz="2000" spc="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жевательные</a:t>
            </a:r>
            <a:r>
              <a:rPr sz="2000" spc="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резинки, таблетки.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1706" y="4991459"/>
            <a:ext cx="10322142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000" spc="20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 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рекомендуется</a:t>
            </a:r>
            <a:r>
              <a:rPr sz="20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надевать на ребенка</a:t>
            </a:r>
            <a:r>
              <a:rPr sz="20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дорогие</a:t>
            </a:r>
            <a:r>
              <a:rPr sz="20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ювелирные</a:t>
            </a:r>
            <a:r>
              <a:rPr sz="2000" spc="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украшения. </a:t>
            </a:r>
            <a:r>
              <a:rPr sz="2000" spc="-5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Хочу</a:t>
            </a:r>
            <a:r>
              <a:rPr sz="20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напомнить,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555" y="5239157"/>
            <a:ext cx="8893732" cy="31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в случае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потери воспитатель не </a:t>
            </a:r>
            <a:r>
              <a:rPr sz="2000" spc="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несет</a:t>
            </a:r>
            <a:r>
              <a:rPr sz="20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 них</a:t>
            </a:r>
            <a:r>
              <a:rPr sz="2000" spc="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материальной ответственности.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1706" y="5540379"/>
            <a:ext cx="8857744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NFTHQB+Arial"/>
                <a:cs typeface="NFTHQB+Arial"/>
              </a:rPr>
              <a:t>•</a:t>
            </a:r>
            <a:r>
              <a:rPr sz="2000" spc="20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 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рекомендуется</a:t>
            </a:r>
            <a:r>
              <a:rPr sz="20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обсуждать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при </a:t>
            </a:r>
            <a:r>
              <a:rPr sz="20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ребенке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дома</a:t>
            </a:r>
            <a:r>
              <a:rPr sz="20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свои опасения, претензии</a:t>
            </a:r>
            <a:r>
              <a:rPr sz="2000" spc="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4555" y="5770777"/>
            <a:ext cx="965614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GHNOM+Calibri"/>
                <a:cs typeface="KGHNOM+Calibri"/>
              </a:rPr>
              <a:t>переживания</a:t>
            </a:r>
            <a:r>
              <a:rPr sz="2000" spc="-14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 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поводу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детского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сада.</a:t>
            </a:r>
            <a:r>
              <a:rPr sz="20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Но</a:t>
            </a:r>
            <a:r>
              <a:rPr sz="20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обязательно поделитесь ими с воспитателем.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938" y="618108"/>
            <a:ext cx="414878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А теперь давайте</a:t>
            </a:r>
            <a:r>
              <a:rPr sz="1800" b="1" spc="1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1800" b="1" spc="-14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немножко</a:t>
            </a:r>
            <a:r>
              <a:rPr sz="1800" b="1" spc="54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DRVMDG+Times New Roman Bold"/>
                <a:cs typeface="DRVMDG+Times New Roman Bold"/>
              </a:rPr>
              <a:t>поиграем: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938" y="1136141"/>
            <a:ext cx="4255575" cy="1388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1800" spc="33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1800" b="1" spc="-20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"Колечко"</a:t>
            </a:r>
            <a:r>
              <a:rPr sz="1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1800" spc="32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Поочерёдно</a:t>
            </a:r>
            <a:r>
              <a:rPr sz="1800" spc="4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1800" spc="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очень</a:t>
            </a:r>
            <a:r>
              <a:rPr sz="1800" spc="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быстро</a:t>
            </a:r>
          </a:p>
          <a:p>
            <a:pPr marL="0" marR="0">
              <a:lnSpc>
                <a:spcPts val="1993"/>
              </a:lnSpc>
              <a:spcBef>
                <a:spcPts val="17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перебираем</a:t>
            </a:r>
            <a:r>
              <a:rPr sz="1800" spc="12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пальцы</a:t>
            </a:r>
            <a:r>
              <a:rPr sz="1800" spc="12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рук,</a:t>
            </a:r>
            <a:r>
              <a:rPr sz="1800" spc="12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соединяя</a:t>
            </a:r>
            <a:r>
              <a:rPr sz="1800" spc="12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</a:p>
          <a:p>
            <a:pPr marL="0" marR="0">
              <a:lnSpc>
                <a:spcPts val="1995"/>
              </a:lnSpc>
              <a:spcBef>
                <a:spcPts val="111"/>
              </a:spcBef>
              <a:spcAft>
                <a:spcPts val="0"/>
              </a:spcAft>
            </a:pPr>
            <a:r>
              <a:rPr sz="1800" spc="-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кольцо</a:t>
            </a:r>
            <a:r>
              <a:rPr sz="1800" spc="5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</a:t>
            </a:r>
            <a:r>
              <a:rPr sz="1800" spc="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большим</a:t>
            </a:r>
            <a:r>
              <a:rPr sz="1800" spc="4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пальцем</a:t>
            </a:r>
            <a:r>
              <a:rPr sz="1800" spc="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указательный,</a:t>
            </a:r>
          </a:p>
          <a:p>
            <a:pPr marL="0" marR="0">
              <a:lnSpc>
                <a:spcPts val="1993"/>
              </a:lnSpc>
              <a:spcBef>
                <a:spcPts val="16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средний,</a:t>
            </a:r>
            <a:r>
              <a:rPr sz="1800" spc="28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безымянный,</a:t>
            </a:r>
            <a:r>
              <a:rPr sz="1800" spc="28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мизинец</a:t>
            </a:r>
            <a:r>
              <a:rPr sz="1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1800" spc="277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Сначала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можно</a:t>
            </a:r>
            <a:r>
              <a:rPr sz="1800" spc="83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каждой</a:t>
            </a:r>
            <a:r>
              <a:rPr sz="1800" spc="8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рукой</a:t>
            </a:r>
            <a:r>
              <a:rPr sz="1800" spc="86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отдельно,</a:t>
            </a:r>
            <a:r>
              <a:rPr sz="1800" spc="84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потом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938" y="2508122"/>
            <a:ext cx="154844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одновременно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70379" y="2508122"/>
            <a:ext cx="74075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двумя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5171" y="2508122"/>
            <a:ext cx="91767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руками</a:t>
            </a:r>
            <a:r>
              <a:rPr sz="1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2938" y="3056536"/>
            <a:ext cx="4253408" cy="56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1800" spc="45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"Зеркальное</a:t>
            </a:r>
            <a:r>
              <a:rPr sz="1800" b="1" spc="36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рисование"</a:t>
            </a:r>
            <a:r>
              <a:rPr sz="1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1800" spc="48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Положите</a:t>
            </a:r>
            <a:r>
              <a:rPr sz="18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</a:t>
            </a:r>
          </a:p>
          <a:p>
            <a:pPr marL="0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стол</a:t>
            </a:r>
            <a:r>
              <a:rPr sz="1800" spc="6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чистый</a:t>
            </a:r>
            <a:r>
              <a:rPr sz="1800" spc="60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лист</a:t>
            </a:r>
            <a:r>
              <a:rPr sz="1800" spc="6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бумаги,</a:t>
            </a:r>
            <a:r>
              <a:rPr sz="1800" spc="6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возьмите</a:t>
            </a:r>
            <a:r>
              <a:rPr sz="1800" spc="6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2938" y="3605656"/>
            <a:ext cx="1268276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карандашу</a:t>
            </a:r>
            <a:r>
              <a:rPr sz="1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00276" y="3605656"/>
            <a:ext cx="94133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Рисуйте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06141" y="3605656"/>
            <a:ext cx="154844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одновременно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2938" y="3880484"/>
            <a:ext cx="4255541" cy="1937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обеими</a:t>
            </a:r>
            <a:r>
              <a:rPr sz="1800" spc="29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руками</a:t>
            </a:r>
            <a:r>
              <a:rPr sz="1800" spc="28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зеркально</a:t>
            </a:r>
            <a:r>
              <a:rPr sz="1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симметричные</a:t>
            </a:r>
          </a:p>
          <a:p>
            <a:pPr marL="0" marR="0">
              <a:lnSpc>
                <a:spcPts val="1993"/>
              </a:lnSpc>
              <a:spcBef>
                <a:spcPts val="11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рисунки,</a:t>
            </a:r>
            <a:r>
              <a:rPr sz="1800" spc="48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буквы</a:t>
            </a:r>
            <a:r>
              <a:rPr sz="1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1800" spc="492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</a:t>
            </a:r>
            <a:r>
              <a:rPr sz="1800" spc="47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выполнении</a:t>
            </a:r>
            <a:r>
              <a:rPr sz="1800" spc="48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этого</a:t>
            </a:r>
          </a:p>
          <a:p>
            <a:pPr marL="0" marR="0">
              <a:lnSpc>
                <a:spcPts val="1995"/>
              </a:lnSpc>
              <a:spcBef>
                <a:spcPts val="16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упражнения</a:t>
            </a:r>
            <a:r>
              <a:rPr sz="1800" spc="8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</a:t>
            </a:r>
            <a:r>
              <a:rPr sz="1800" spc="84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должны</a:t>
            </a:r>
            <a:r>
              <a:rPr sz="1800" spc="84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почувствовать</a:t>
            </a:r>
          </a:p>
          <a:p>
            <a:pPr marL="0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расслабление</a:t>
            </a:r>
            <a:r>
              <a:rPr sz="1800" spc="2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глаз</a:t>
            </a:r>
            <a:r>
              <a:rPr sz="1800" spc="25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1800" spc="2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рук,</a:t>
            </a:r>
            <a:r>
              <a:rPr sz="1800" spc="2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потому</a:t>
            </a:r>
            <a:r>
              <a:rPr sz="1800" spc="25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</a:t>
            </a:r>
            <a:r>
              <a:rPr sz="1800" spc="2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одновременной</a:t>
            </a:r>
            <a:r>
              <a:rPr sz="1800" spc="2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работе</a:t>
            </a:r>
            <a:r>
              <a:rPr sz="1800" spc="25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обоих</a:t>
            </a:r>
            <a:r>
              <a:rPr sz="1800" spc="2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полушарий</a:t>
            </a:r>
          </a:p>
          <a:p>
            <a:pPr marL="0" marR="0">
              <a:lnSpc>
                <a:spcPts val="1993"/>
              </a:lnSpc>
              <a:spcBef>
                <a:spcPts val="16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улучшается</a:t>
            </a:r>
            <a:r>
              <a:rPr sz="1800" spc="28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эффективность</a:t>
            </a:r>
            <a:r>
              <a:rPr sz="1800" spc="27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работы</a:t>
            </a:r>
            <a:r>
              <a:rPr sz="1800" spc="28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всего</a:t>
            </a:r>
          </a:p>
          <a:p>
            <a:pPr marL="1749780" marR="0">
              <a:lnSpc>
                <a:spcPts val="1993"/>
              </a:lnSpc>
              <a:spcBef>
                <a:spcPts val="1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мозга</a:t>
            </a:r>
            <a:r>
              <a:rPr sz="1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7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70978" y="2725418"/>
            <a:ext cx="4072528" cy="914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Поздравляем</a:t>
            </a:r>
            <a:r>
              <a:rPr sz="2200" spc="1715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KGHNOM+Calibri"/>
                <a:cs typeface="KGHNOM+Calibri"/>
              </a:rPr>
              <a:t>родителей,</a:t>
            </a:r>
            <a:r>
              <a:rPr sz="2200" spc="1727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чей</a:t>
            </a:r>
          </a:p>
          <a:p>
            <a:pPr marL="0" marR="0">
              <a:lnSpc>
                <a:spcPts val="21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вклад</a:t>
            </a:r>
            <a:r>
              <a:rPr sz="2200" spc="425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</a:t>
            </a:r>
            <a:r>
              <a:rPr sz="2200" spc="429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жизнь</a:t>
            </a:r>
            <a:r>
              <a:rPr sz="2200" spc="428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нашей</a:t>
            </a:r>
            <a:r>
              <a:rPr sz="2200" spc="444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группы</a:t>
            </a:r>
            <a:r>
              <a:rPr sz="2200" spc="450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–</a:t>
            </a:r>
          </a:p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неоценим</a:t>
            </a:r>
            <a:r>
              <a:rPr sz="2200" dirty="0">
                <a:solidFill>
                  <a:srgbClr val="000000"/>
                </a:solidFill>
                <a:latin typeface="FGROTF+Calibri"/>
                <a:cs typeface="FGROTF+Calibri"/>
              </a:rPr>
              <a:t>.</a:t>
            </a:r>
            <a:r>
              <a:rPr sz="22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Нам</a:t>
            </a:r>
            <a:r>
              <a:rPr sz="2200" spc="233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приятно,</a:t>
            </a:r>
            <a:r>
              <a:rPr sz="2200" spc="235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KGHNOM+Calibri"/>
                <a:cs typeface="KGHNOM+Calibri"/>
              </a:rPr>
              <a:t>что</a:t>
            </a:r>
            <a:r>
              <a:rPr sz="2200" spc="241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70978" y="3530344"/>
            <a:ext cx="270222" cy="378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58682" y="3530344"/>
            <a:ext cx="1262870" cy="378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большим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39681" y="3530344"/>
            <a:ext cx="2002858" cy="64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433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энтузиазмом</a:t>
            </a:r>
          </a:p>
          <a:p>
            <a:pPr marL="0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</a:t>
            </a:r>
            <a:r>
              <a:rPr sz="2200" spc="6347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тесном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70978" y="3798695"/>
            <a:ext cx="1354162" cy="378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работаете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70978" y="4066919"/>
            <a:ext cx="4069252" cy="64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1" dirty="0">
                <a:solidFill>
                  <a:srgbClr val="000000"/>
                </a:solidFill>
                <a:latin typeface="KGHNOM+Calibri"/>
                <a:cs typeface="KGHNOM+Calibri"/>
              </a:rPr>
              <a:t>сотрудничестве</a:t>
            </a:r>
            <a:r>
              <a:rPr sz="2200" spc="229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с</a:t>
            </a:r>
            <a:r>
              <a:rPr sz="2200" spc="216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педагогами</a:t>
            </a:r>
            <a:r>
              <a:rPr sz="2200" spc="230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по</a:t>
            </a:r>
          </a:p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мере</a:t>
            </a:r>
            <a:r>
              <a:rPr sz="2200" spc="1970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сил</a:t>
            </a:r>
            <a:r>
              <a:rPr sz="2200" spc="1977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и</a:t>
            </a:r>
            <a:r>
              <a:rPr sz="2200" spc="1962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возможностей,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70978" y="4603621"/>
            <a:ext cx="1464229" cy="378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помогаете,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43923" y="4603621"/>
            <a:ext cx="2104635" cy="378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поддерживаете,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70978" y="4871845"/>
            <a:ext cx="4071945" cy="914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3" dirty="0">
                <a:solidFill>
                  <a:srgbClr val="000000"/>
                </a:solidFill>
                <a:latin typeface="KGHNOM+Calibri"/>
                <a:cs typeface="KGHNOM+Calibri"/>
              </a:rPr>
              <a:t>нередко</a:t>
            </a:r>
            <a:r>
              <a:rPr sz="2200" spc="1866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выручали</a:t>
            </a:r>
            <a:r>
              <a:rPr sz="2200" spc="1846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</a:t>
            </a:r>
            <a:r>
              <a:rPr sz="2200" spc="1843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самых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сложных</a:t>
            </a:r>
            <a:r>
              <a:rPr sz="2200" spc="370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ситуациях</a:t>
            </a:r>
            <a:r>
              <a:rPr sz="2200" dirty="0">
                <a:solidFill>
                  <a:srgbClr val="000000"/>
                </a:solidFill>
                <a:latin typeface="FGROTF+Calibri"/>
                <a:cs typeface="FGROTF+Calibri"/>
              </a:rPr>
              <a:t>.</a:t>
            </a:r>
            <a:r>
              <a:rPr sz="2200" spc="2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KGHNOM+Calibri"/>
                <a:cs typeface="KGHNOM+Calibri"/>
              </a:rPr>
              <a:t>Мы</a:t>
            </a:r>
            <a:r>
              <a:rPr sz="2200" spc="366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высоко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ценим</a:t>
            </a:r>
            <a:r>
              <a:rPr sz="2200" spc="83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Ваш</a:t>
            </a:r>
            <a:r>
              <a:rPr sz="2200" spc="52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вклад</a:t>
            </a:r>
            <a:r>
              <a:rPr sz="2200" spc="74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</a:t>
            </a:r>
            <a:r>
              <a:rPr sz="2200" spc="57" dirty="0">
                <a:solidFill>
                  <a:srgbClr val="000000"/>
                </a:solidFill>
                <a:latin typeface="KGHNOM+Calibri"/>
                <a:cs typeface="KGHNOM+Calibri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KGHNOM+Calibri"/>
                <a:cs typeface="KGHNOM+Calibri"/>
              </a:rPr>
              <a:t>благородное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70978" y="5676396"/>
            <a:ext cx="735928" cy="378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0" dirty="0">
                <a:solidFill>
                  <a:srgbClr val="000000"/>
                </a:solidFill>
                <a:latin typeface="KGHNOM+Calibri"/>
                <a:cs typeface="KGHNOM+Calibri"/>
              </a:rPr>
              <a:t>дело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123043" y="5676396"/>
            <a:ext cx="1519954" cy="378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воспитания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70978" y="5944995"/>
            <a:ext cx="2030621" cy="378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1" dirty="0">
                <a:solidFill>
                  <a:srgbClr val="000000"/>
                </a:solidFill>
                <a:latin typeface="KGHNOM+Calibri"/>
                <a:cs typeface="KGHNOM+Calibri"/>
              </a:rPr>
              <a:t>подрастающего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145903" y="5944995"/>
            <a:ext cx="1503413" cy="378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KGHNOM+Calibri"/>
                <a:cs typeface="KGHNOM+Calibri"/>
              </a:rPr>
              <a:t>поколения</a:t>
            </a:r>
            <a:r>
              <a:rPr sz="2200" dirty="0">
                <a:solidFill>
                  <a:srgbClr val="000000"/>
                </a:solidFill>
                <a:latin typeface="FGROTF+Calibri"/>
                <a:cs typeface="FGROTF+Calibri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0250" y="2885100"/>
            <a:ext cx="4945078" cy="3667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Добрый </a:t>
            </a:r>
            <a:r>
              <a:rPr sz="24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вечер,</a:t>
            </a:r>
            <a:r>
              <a:rPr sz="24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уважаемые</a:t>
            </a:r>
            <a:r>
              <a:rPr sz="24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родители!</a:t>
            </a:r>
          </a:p>
          <a:p>
            <a:pPr marL="0" marR="0">
              <a:lnSpc>
                <a:spcPts val="258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Сегодня</a:t>
            </a:r>
            <a:r>
              <a:rPr sz="2400" spc="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 нас необычное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родительское</a:t>
            </a:r>
            <a:r>
              <a:rPr sz="2400" spc="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собрание,</a:t>
            </a:r>
            <a:r>
              <a:rPr sz="24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мы с 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вами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отправимся</a:t>
            </a:r>
            <a:r>
              <a:rPr sz="2400" spc="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путешествие</a:t>
            </a:r>
            <a:r>
              <a:rPr sz="24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</a:t>
            </a:r>
          </a:p>
          <a:p>
            <a:pPr marL="0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возрастным</a:t>
            </a:r>
            <a:r>
              <a:rPr sz="24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особенностям ваших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детей и побываем</a:t>
            </a:r>
            <a:r>
              <a:rPr sz="2400" spc="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 стране</a:t>
            </a:r>
          </a:p>
          <a:p>
            <a:pPr marL="0" marR="0">
              <a:lnSpc>
                <a:spcPts val="25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«Знаний». Вашим детям </a:t>
            </a:r>
            <a:r>
              <a:rPr sz="24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уже</a:t>
            </a:r>
          </a:p>
          <a:p>
            <a:pPr marL="0" marR="0">
              <a:lnSpc>
                <a:spcPts val="258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исполнилось 4 </a:t>
            </a:r>
            <a:r>
              <a:rPr sz="2400" spc="-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года,</a:t>
            </a:r>
            <a:r>
              <a:rPr sz="2400" spc="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они перешли в</a:t>
            </a:r>
          </a:p>
          <a:p>
            <a:pPr marL="0" marR="0">
              <a:lnSpc>
                <a:spcPts val="259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новую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для них</a:t>
            </a:r>
            <a:r>
              <a:rPr sz="24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возрастную</a:t>
            </a:r>
            <a:r>
              <a:rPr sz="24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группу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детского</a:t>
            </a:r>
            <a:r>
              <a:rPr sz="2400" spc="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сада. Путешествовать мы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spc="-4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будем</a:t>
            </a:r>
            <a:r>
              <a:rPr sz="2400" spc="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 </a:t>
            </a: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вами</a:t>
            </a:r>
            <a:r>
              <a:rPr sz="2400" spc="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 </a:t>
            </a:r>
            <a:r>
              <a:rPr sz="2400" spc="-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корабле.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7362" y="2471658"/>
            <a:ext cx="11448774" cy="927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А</a:t>
            </a:r>
            <a:r>
              <a:rPr sz="3200" spc="140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знаете</a:t>
            </a:r>
            <a:r>
              <a:rPr sz="3200" spc="140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ли</a:t>
            </a:r>
            <a:r>
              <a:rPr sz="3200" spc="1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вы,</a:t>
            </a:r>
            <a:r>
              <a:rPr sz="3200" spc="139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уважаемые</a:t>
            </a:r>
            <a:r>
              <a:rPr sz="3200" spc="140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родители,</a:t>
            </a:r>
            <a:r>
              <a:rPr sz="3200" spc="140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особенности</a:t>
            </a:r>
            <a:r>
              <a:rPr sz="3200" spc="140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наших</a:t>
            </a:r>
          </a:p>
          <a:p>
            <a:pPr marL="0" marR="0">
              <a:lnSpc>
                <a:spcPts val="3453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главных</a:t>
            </a:r>
            <a:r>
              <a:rPr sz="3200" spc="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путешественников?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016" y="3446764"/>
            <a:ext cx="8651165" cy="488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</a:t>
            </a:r>
            <a:r>
              <a:rPr sz="3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представляют</a:t>
            </a:r>
            <a:r>
              <a:rPr sz="3200" spc="-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собой</a:t>
            </a:r>
            <a:r>
              <a:rPr sz="32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дети в возрасте </a:t>
            </a:r>
            <a:r>
              <a:rPr sz="3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4-5</a:t>
            </a:r>
            <a:r>
              <a:rPr sz="3200" spc="-17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лет?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362" y="3983339"/>
            <a:ext cx="11448140" cy="224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Каждый</a:t>
            </a:r>
            <a:r>
              <a:rPr sz="3200" spc="15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ребенок</a:t>
            </a:r>
            <a:r>
              <a:rPr sz="3200" spc="1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развивается</a:t>
            </a:r>
            <a:r>
              <a:rPr sz="3200" spc="18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</a:t>
            </a:r>
            <a:r>
              <a:rPr sz="3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  <a:r>
              <a:rPr sz="3200" spc="-4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разному,</a:t>
            </a:r>
            <a:r>
              <a:rPr sz="3200" spc="20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</a:t>
            </a:r>
            <a:r>
              <a:rPr sz="3200" spc="16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каждого</a:t>
            </a:r>
            <a:r>
              <a:rPr sz="3200" spc="19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свой</a:t>
            </a:r>
            <a:r>
              <a:rPr sz="3200" spc="17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путь</a:t>
            </a:r>
            <a:r>
              <a:rPr sz="3200" spc="1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</a:p>
          <a:p>
            <a:pPr marL="0" marR="0">
              <a:lnSpc>
                <a:spcPts val="345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темп</a:t>
            </a:r>
            <a:r>
              <a:rPr sz="3200" spc="105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развития</a:t>
            </a:r>
            <a:r>
              <a:rPr sz="3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3200" spc="1052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Но</a:t>
            </a:r>
            <a:r>
              <a:rPr sz="3200" spc="106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</a:t>
            </a:r>
            <a:r>
              <a:rPr sz="3200" spc="105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-3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же</a:t>
            </a:r>
            <a:r>
              <a:rPr sz="3200" spc="11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есть</a:t>
            </a:r>
            <a:r>
              <a:rPr sz="3200" spc="10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-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нечто</a:t>
            </a:r>
            <a:r>
              <a:rPr sz="3200" spc="108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общее,</a:t>
            </a:r>
            <a:r>
              <a:rPr sz="3200" spc="105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</a:t>
            </a:r>
            <a:r>
              <a:rPr sz="3200" spc="106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позволяет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охарактеризовать</a:t>
            </a:r>
            <a:r>
              <a:rPr sz="3200" spc="5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детей,</a:t>
            </a:r>
            <a:r>
              <a:rPr sz="3200" spc="50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их</a:t>
            </a:r>
            <a:r>
              <a:rPr sz="3200" spc="5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возрастные</a:t>
            </a:r>
            <a:r>
              <a:rPr sz="3200" spc="50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особенности</a:t>
            </a:r>
            <a:r>
              <a:rPr sz="3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3200" spc="51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3200" spc="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Составим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общий</a:t>
            </a:r>
            <a:r>
              <a:rPr sz="3200" spc="27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возрастной</a:t>
            </a:r>
            <a:r>
              <a:rPr sz="3200" spc="2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портрет</a:t>
            </a:r>
            <a:r>
              <a:rPr sz="3200" spc="26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ребенка</a:t>
            </a:r>
            <a:r>
              <a:rPr sz="3200" spc="28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4-5</a:t>
            </a:r>
            <a:r>
              <a:rPr sz="3200" spc="265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лет,</a:t>
            </a:r>
            <a:r>
              <a:rPr sz="3200" spc="3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выделив</a:t>
            </a:r>
            <a:r>
              <a:rPr sz="3200" spc="26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показатели</a:t>
            </a:r>
          </a:p>
          <a:p>
            <a:pPr marL="0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разных</a:t>
            </a:r>
            <a:r>
              <a:rPr sz="32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сторон</a:t>
            </a:r>
            <a:r>
              <a:rPr sz="3200" spc="-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spc="-3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его</a:t>
            </a:r>
            <a:r>
              <a:rPr sz="3200" spc="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развития</a:t>
            </a:r>
            <a:r>
              <a:rPr sz="3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5604" y="2509927"/>
            <a:ext cx="8014824" cy="544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Возрастные особенности</a:t>
            </a:r>
            <a:r>
              <a:rPr sz="3600" b="1" spc="14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детей </a:t>
            </a:r>
            <a:r>
              <a:rPr sz="3600" b="1" spc="2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4</a:t>
            </a:r>
            <a:r>
              <a:rPr sz="36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-</a:t>
            </a:r>
            <a:r>
              <a:rPr sz="36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5 лет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613" y="3168776"/>
            <a:ext cx="10858652" cy="2739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4305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Возраст от </a:t>
            </a:r>
            <a:r>
              <a:rPr sz="3600" i="1" spc="-15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четырех</a:t>
            </a:r>
            <a:r>
              <a:rPr sz="3600" i="1" spc="16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до пяти </a:t>
            </a:r>
            <a:r>
              <a:rPr sz="3600" i="1" spc="1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лет</a:t>
            </a: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— </a:t>
            </a:r>
            <a:r>
              <a:rPr sz="3600" i="1" spc="-10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период</a:t>
            </a:r>
          </a:p>
          <a:p>
            <a:pPr marL="0" marR="0">
              <a:lnSpc>
                <a:spcPts val="3988"/>
              </a:lnSpc>
              <a:spcBef>
                <a:spcPts val="333"/>
              </a:spcBef>
              <a:spcAft>
                <a:spcPts val="0"/>
              </a:spcAft>
            </a:pP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относительного затишья.</a:t>
            </a:r>
            <a:r>
              <a:rPr sz="3600" i="1" spc="-12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spc="-26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Ребенок</a:t>
            </a:r>
            <a:r>
              <a:rPr sz="3600" i="1" spc="39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spc="-24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вышел</a:t>
            </a:r>
            <a:r>
              <a:rPr sz="3600" i="1" spc="36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из</a:t>
            </a:r>
            <a:r>
              <a:rPr sz="3600" i="1" spc="-15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spc="-18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кризиса</a:t>
            </a:r>
            <a:r>
              <a:rPr sz="3600" i="1" spc="19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и</a:t>
            </a:r>
          </a:p>
          <a:p>
            <a:pPr marL="97586" marR="0">
              <a:lnSpc>
                <a:spcPts val="3986"/>
              </a:lnSpc>
              <a:spcBef>
                <a:spcPts val="334"/>
              </a:spcBef>
              <a:spcAft>
                <a:spcPts val="0"/>
              </a:spcAft>
            </a:pP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в ц</a:t>
            </a:r>
            <a:r>
              <a:rPr sz="3600" i="1" spc="-82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spc="-43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елом</a:t>
            </a:r>
            <a:r>
              <a:rPr sz="3600" i="1" spc="42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spc="19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стал</a:t>
            </a:r>
            <a:r>
              <a:rPr sz="3600" i="1" spc="-19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spc="-15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спокойнее,</a:t>
            </a:r>
            <a:r>
              <a:rPr sz="3600" i="1" spc="15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послушнее, </a:t>
            </a:r>
            <a:r>
              <a:rPr sz="3600" i="1" spc="1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покладистее. </a:t>
            </a:r>
            <a:r>
              <a:rPr sz="3600" i="1" spc="-25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Все</a:t>
            </a:r>
          </a:p>
          <a:p>
            <a:pPr marL="376783" marR="0">
              <a:lnSpc>
                <a:spcPts val="3986"/>
              </a:lnSpc>
              <a:spcBef>
                <a:spcPts val="383"/>
              </a:spcBef>
              <a:spcAft>
                <a:spcPts val="0"/>
              </a:spcAft>
            </a:pPr>
            <a:r>
              <a:rPr sz="3600" i="1" spc="-43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бол</a:t>
            </a:r>
            <a:r>
              <a:rPr sz="3600" i="1" spc="-817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ее сильной становится потребность</a:t>
            </a:r>
            <a:r>
              <a:rPr sz="3600" i="1" spc="12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в </a:t>
            </a:r>
            <a:r>
              <a:rPr sz="3600" i="1" spc="-14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друзьях,</a:t>
            </a:r>
          </a:p>
          <a:p>
            <a:pPr marL="515442" marR="0">
              <a:lnSpc>
                <a:spcPts val="3986"/>
              </a:lnSpc>
              <a:spcBef>
                <a:spcPts val="334"/>
              </a:spcBef>
              <a:spcAft>
                <a:spcPts val="0"/>
              </a:spcAft>
            </a:pPr>
            <a:r>
              <a:rPr sz="3600" i="1" spc="-37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резко</a:t>
            </a:r>
            <a:r>
              <a:rPr sz="3600" i="1" spc="37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spc="-1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возрастает</a:t>
            </a:r>
            <a:r>
              <a:rPr sz="3600" i="1" spc="1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интерес к </a:t>
            </a:r>
            <a:r>
              <a:rPr sz="3600" i="1" spc="-19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окружающему</a:t>
            </a:r>
            <a:r>
              <a:rPr sz="3600" i="1" spc="34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 </a:t>
            </a:r>
            <a:r>
              <a:rPr sz="3600" i="1" spc="-57" dirty="0">
                <a:solidFill>
                  <a:srgbClr val="000000"/>
                </a:solidFill>
                <a:latin typeface="PDLGHN+Times New Roman Italic"/>
                <a:cs typeface="PDLGHN+Times New Roman Italic"/>
              </a:rPr>
              <a:t>миру.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3429" y="670416"/>
            <a:ext cx="6329671" cy="97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В </a:t>
            </a:r>
            <a:r>
              <a:rPr sz="3200" b="1" spc="-29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этом</a:t>
            </a:r>
            <a:r>
              <a:rPr sz="3200" b="1" spc="13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2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возрасте</a:t>
            </a:r>
            <a:r>
              <a:rPr sz="3200" b="1" spc="1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2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у</a:t>
            </a:r>
            <a:r>
              <a:rPr sz="3200" b="1" spc="-10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вашего</a:t>
            </a:r>
            <a:r>
              <a:rPr sz="32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ребенка</a:t>
            </a:r>
          </a:p>
          <a:p>
            <a:pPr marL="980274" marR="0">
              <a:lnSpc>
                <a:spcPts val="3550"/>
              </a:lnSpc>
              <a:spcBef>
                <a:spcPts val="29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активно проявляются: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8256" y="2119926"/>
            <a:ext cx="6972150" cy="3419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1.</a:t>
            </a:r>
            <a:r>
              <a:rPr sz="2800" b="1" spc="2496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Стремление</a:t>
            </a:r>
            <a:r>
              <a:rPr sz="2800" b="1" spc="2540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к</a:t>
            </a:r>
            <a:r>
              <a:rPr sz="2800" b="1" spc="249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самостоятельности</a:t>
            </a:r>
            <a:r>
              <a:rPr sz="2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0" marR="0">
              <a:lnSpc>
                <a:spcPts val="3094"/>
              </a:lnSpc>
              <a:spcBef>
                <a:spcPts val="268"/>
              </a:spcBef>
              <a:spcAft>
                <a:spcPts val="0"/>
              </a:spcAft>
            </a:pPr>
            <a:r>
              <a:rPr sz="28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Ребенку</a:t>
            </a:r>
            <a:r>
              <a:rPr sz="2800" spc="10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важно</a:t>
            </a:r>
            <a:r>
              <a:rPr sz="2800" spc="10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многое</a:t>
            </a:r>
            <a:r>
              <a:rPr sz="2800" spc="98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делать</a:t>
            </a:r>
            <a:r>
              <a:rPr sz="2800" spc="10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самому,</a:t>
            </a:r>
            <a:r>
              <a:rPr sz="2800" spc="10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он</a:t>
            </a:r>
          </a:p>
          <a:p>
            <a:pPr marL="0" marR="0">
              <a:lnSpc>
                <a:spcPts val="3094"/>
              </a:lnSpc>
              <a:spcBef>
                <a:spcPts val="215"/>
              </a:spcBef>
              <a:spcAft>
                <a:spcPts val="0"/>
              </a:spcAft>
            </a:pPr>
            <a:r>
              <a:rPr sz="2800" spc="-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уже</a:t>
            </a:r>
            <a:r>
              <a:rPr sz="2800" spc="25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больше</a:t>
            </a:r>
            <a:r>
              <a:rPr sz="2800" spc="2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способен</a:t>
            </a:r>
            <a:r>
              <a:rPr sz="2800" spc="2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позаботиться</a:t>
            </a:r>
            <a:r>
              <a:rPr sz="2800" spc="24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</a:t>
            </a:r>
            <a:r>
              <a:rPr sz="2800" spc="2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себе</a:t>
            </a:r>
            <a:r>
              <a:rPr sz="2800" spc="2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</a:p>
          <a:p>
            <a:pPr marL="0" marR="0">
              <a:lnSpc>
                <a:spcPts val="3094"/>
              </a:lnSpc>
              <a:spcBef>
                <a:spcPts val="26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меньше</a:t>
            </a:r>
            <a:r>
              <a:rPr sz="2800" spc="234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нуждается</a:t>
            </a:r>
            <a:r>
              <a:rPr sz="2800" spc="23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800" spc="23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опеке</a:t>
            </a:r>
            <a:r>
              <a:rPr sz="2800" spc="235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взрослых</a:t>
            </a:r>
            <a:r>
              <a:rPr sz="2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0" marR="0">
              <a:lnSpc>
                <a:spcPts val="3094"/>
              </a:lnSpc>
              <a:spcBef>
                <a:spcPts val="216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Обратная</a:t>
            </a:r>
            <a:r>
              <a:rPr sz="2800" spc="178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сторона</a:t>
            </a:r>
            <a:r>
              <a:rPr sz="2800" spc="176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самостоятельности</a:t>
            </a:r>
            <a:r>
              <a:rPr sz="2800" spc="178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—</a:t>
            </a:r>
          </a:p>
          <a:p>
            <a:pPr marL="0" marR="0">
              <a:lnSpc>
                <a:spcPts val="3094"/>
              </a:lnSpc>
              <a:spcBef>
                <a:spcPts val="265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заявление</a:t>
            </a:r>
            <a:r>
              <a:rPr sz="2800" spc="130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</a:t>
            </a:r>
            <a:r>
              <a:rPr sz="2800" spc="128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своих</a:t>
            </a:r>
            <a:r>
              <a:rPr sz="2800" spc="129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правах,</a:t>
            </a:r>
            <a:r>
              <a:rPr sz="2800" spc="129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потребностях,</a:t>
            </a:r>
          </a:p>
          <a:p>
            <a:pPr marL="0" marR="0">
              <a:lnSpc>
                <a:spcPts val="3094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попытки</a:t>
            </a:r>
            <a:r>
              <a:rPr sz="2800" spc="180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устанавливать</a:t>
            </a:r>
            <a:r>
              <a:rPr sz="2800" spc="18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свои</a:t>
            </a:r>
            <a:r>
              <a:rPr sz="2800" spc="180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правила</a:t>
            </a:r>
            <a:r>
              <a:rPr sz="2800" spc="178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</a:p>
          <a:p>
            <a:pPr marL="0" marR="0">
              <a:lnSpc>
                <a:spcPts val="3094"/>
              </a:lnSpc>
              <a:spcBef>
                <a:spcPts val="217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окружающем</a:t>
            </a:r>
            <a:r>
              <a:rPr sz="2800" spc="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его</a:t>
            </a:r>
            <a:r>
              <a:rPr sz="28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мире</a:t>
            </a:r>
            <a:r>
              <a:rPr sz="28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7108" y="2275119"/>
            <a:ext cx="11308593" cy="403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2.</a:t>
            </a:r>
            <a:r>
              <a:rPr sz="2200" b="1" spc="24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Этические</a:t>
            </a:r>
            <a:r>
              <a:rPr sz="2400" b="1" spc="84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представления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400" spc="96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Ребенок</a:t>
            </a:r>
            <a:r>
              <a:rPr sz="2400" spc="9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расширяет</a:t>
            </a:r>
            <a:r>
              <a:rPr sz="2400" spc="8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палитру</a:t>
            </a:r>
            <a:r>
              <a:rPr sz="2400" spc="1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осознаваемых</a:t>
            </a:r>
            <a:r>
              <a:rPr sz="2400" spc="8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эмоций,</a:t>
            </a:r>
            <a:r>
              <a:rPr sz="2400" spc="8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он</a:t>
            </a:r>
          </a:p>
          <a:p>
            <a:pPr marL="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начинает</a:t>
            </a:r>
            <a:r>
              <a:rPr sz="2400" spc="2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понимать</a:t>
            </a:r>
            <a:r>
              <a:rPr sz="2400" spc="2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чувства</a:t>
            </a:r>
            <a:r>
              <a:rPr sz="2400" spc="2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других</a:t>
            </a:r>
            <a:r>
              <a:rPr sz="2400" spc="2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людей,</a:t>
            </a:r>
            <a:r>
              <a:rPr sz="2400" spc="25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сопереживать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400" spc="217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400" spc="2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этом</a:t>
            </a:r>
            <a:r>
              <a:rPr sz="2400" spc="25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возрасте</a:t>
            </a:r>
            <a:r>
              <a:rPr sz="2400" spc="2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начинают</a:t>
            </a:r>
          </a:p>
          <a:p>
            <a:pPr marL="0" marR="0">
              <a:lnSpc>
                <a:spcPts val="2308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формироваться</a:t>
            </a:r>
            <a:r>
              <a:rPr sz="2400" spc="8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основные</a:t>
            </a:r>
            <a:r>
              <a:rPr sz="2400" spc="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этические</a:t>
            </a:r>
            <a:r>
              <a:rPr sz="2400" spc="7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понятия,</a:t>
            </a:r>
            <a:r>
              <a:rPr sz="2400" spc="7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воспринимаемые</a:t>
            </a:r>
            <a:r>
              <a:rPr sz="2400" spc="7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ребенком</a:t>
            </a:r>
            <a:r>
              <a:rPr sz="2400" spc="1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</a:t>
            </a:r>
            <a:r>
              <a:rPr sz="2400" spc="7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через</a:t>
            </a:r>
            <a:r>
              <a:rPr sz="2400" spc="6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то,</a:t>
            </a:r>
          </a:p>
          <a:p>
            <a:pPr marL="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</a:t>
            </a:r>
            <a:r>
              <a:rPr sz="2400" spc="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говорят</a:t>
            </a:r>
            <a:r>
              <a:rPr sz="2400" spc="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ему</a:t>
            </a:r>
            <a:r>
              <a:rPr sz="24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взрослые,</a:t>
            </a:r>
            <a:r>
              <a:rPr sz="24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а </a:t>
            </a:r>
            <a:r>
              <a:rPr sz="2400" spc="-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исходя</a:t>
            </a:r>
            <a:r>
              <a:rPr sz="2400" spc="5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из </a:t>
            </a:r>
            <a:r>
              <a:rPr sz="2400" spc="-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того,</a:t>
            </a:r>
            <a:r>
              <a:rPr sz="2400" spc="5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как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они по</a:t>
            </a:r>
            <a:r>
              <a:rPr sz="2400" spc="-5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ступают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0" marR="0">
              <a:lnSpc>
                <a:spcPts val="2660"/>
              </a:lnSpc>
              <a:spcBef>
                <a:spcPts val="217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3.</a:t>
            </a:r>
            <a:r>
              <a:rPr sz="2400" b="1" spc="300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 </a:t>
            </a:r>
            <a:r>
              <a:rPr sz="2400" b="1" spc="-19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Творческие</a:t>
            </a:r>
            <a:r>
              <a:rPr sz="2400" b="1" spc="32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способности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400" spc="3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Развитие</a:t>
            </a:r>
            <a:r>
              <a:rPr sz="2400" spc="30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воображения</a:t>
            </a:r>
            <a:r>
              <a:rPr sz="2400" spc="30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входит</a:t>
            </a:r>
            <a:r>
              <a:rPr sz="2400" spc="3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400" spc="29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очень</a:t>
            </a:r>
            <a:r>
              <a:rPr sz="2400" spc="30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активную</a:t>
            </a:r>
            <a:r>
              <a:rPr sz="2400" spc="29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фазу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Ребенок</a:t>
            </a:r>
            <a:r>
              <a:rPr sz="2400" spc="68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живет</a:t>
            </a:r>
            <a:r>
              <a:rPr sz="2400" spc="68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400" spc="6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мире</a:t>
            </a:r>
            <a:r>
              <a:rPr sz="2400" spc="67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сказок,</a:t>
            </a:r>
            <a:r>
              <a:rPr sz="2400" spc="6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фантазий,</a:t>
            </a:r>
            <a:r>
              <a:rPr sz="2400" spc="68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он</a:t>
            </a:r>
            <a:r>
              <a:rPr sz="2400" spc="67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способен</a:t>
            </a:r>
            <a:r>
              <a:rPr sz="2400" spc="67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создавать</a:t>
            </a:r>
            <a:r>
              <a:rPr sz="2400" spc="70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целые</a:t>
            </a:r>
            <a:r>
              <a:rPr sz="2400" spc="67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миры</a:t>
            </a:r>
            <a:r>
              <a:rPr sz="2400" spc="66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</a:t>
            </a:r>
          </a:p>
          <a:p>
            <a:pPr marL="0" marR="0">
              <a:lnSpc>
                <a:spcPts val="2308"/>
              </a:lnSpc>
              <a:spcBef>
                <a:spcPts val="0"/>
              </a:spcBef>
              <a:spcAft>
                <a:spcPts val="0"/>
              </a:spcAft>
            </a:pPr>
            <a:r>
              <a:rPr sz="2400" spc="-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бумаге</a:t>
            </a:r>
            <a:r>
              <a:rPr sz="2400" spc="4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или</a:t>
            </a:r>
            <a:r>
              <a:rPr sz="2400" spc="4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400" spc="42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своей</a:t>
            </a:r>
            <a:r>
              <a:rPr sz="2400" spc="4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голове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400" spc="43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400" spc="4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мечтах,</a:t>
            </a:r>
            <a:r>
              <a:rPr sz="2400" spc="44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разнообразных</a:t>
            </a:r>
            <a:r>
              <a:rPr sz="2400" spc="4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фантазиях</a:t>
            </a:r>
            <a:r>
              <a:rPr sz="2400" spc="4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ребенок</a:t>
            </a:r>
            <a:r>
              <a:rPr sz="2400" spc="4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получает</a:t>
            </a:r>
          </a:p>
          <a:p>
            <a:pPr marL="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возможность</a:t>
            </a:r>
            <a:r>
              <a:rPr sz="2400" spc="100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стать</a:t>
            </a:r>
            <a:r>
              <a:rPr sz="2400" spc="10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главным</a:t>
            </a:r>
            <a:r>
              <a:rPr sz="2400" spc="10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действующим</a:t>
            </a:r>
            <a:r>
              <a:rPr sz="2400" spc="99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лицом,</a:t>
            </a:r>
            <a:r>
              <a:rPr sz="2400" spc="10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добиться</a:t>
            </a:r>
            <a:r>
              <a:rPr sz="2400" spc="99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недостающего</a:t>
            </a:r>
            <a:r>
              <a:rPr sz="2400" spc="100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ему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признания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0" marR="0">
              <a:lnSpc>
                <a:spcPts val="2657"/>
              </a:lnSpc>
              <a:spcBef>
                <a:spcPts val="174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4.</a:t>
            </a:r>
            <a:r>
              <a:rPr sz="2400" b="1" spc="1296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Страхи</a:t>
            </a:r>
            <a:r>
              <a:rPr sz="2400" b="1" spc="1304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spc="-1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как</a:t>
            </a:r>
            <a:r>
              <a:rPr sz="2400" b="1" spc="1298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следствие</a:t>
            </a:r>
            <a:r>
              <a:rPr sz="2400" b="1" spc="128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spc="-12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развитого</a:t>
            </a:r>
            <a:r>
              <a:rPr sz="2400" b="1" spc="1302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воображения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400" spc="1287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Ребенок</a:t>
            </a:r>
            <a:r>
              <a:rPr sz="2400" spc="130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чувствует</a:t>
            </a:r>
            <a:r>
              <a:rPr sz="2400" spc="128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себя</a:t>
            </a:r>
          </a:p>
          <a:p>
            <a:pPr marL="0" marR="0">
              <a:lnSpc>
                <a:spcPts val="2303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недостаточно</a:t>
            </a:r>
            <a:r>
              <a:rPr sz="2400" spc="25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защищенным</a:t>
            </a:r>
            <a:r>
              <a:rPr sz="2400" spc="24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перед</a:t>
            </a:r>
            <a:r>
              <a:rPr sz="2400" spc="25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большим</a:t>
            </a:r>
            <a:r>
              <a:rPr sz="2400" spc="26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миром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400" spc="236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Он</a:t>
            </a:r>
            <a:r>
              <a:rPr sz="2400" spc="26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задействует</a:t>
            </a:r>
            <a:r>
              <a:rPr sz="2400" spc="2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свое</a:t>
            </a:r>
            <a:r>
              <a:rPr sz="2400" spc="24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магическое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мышление</a:t>
            </a:r>
            <a:r>
              <a:rPr sz="2400" spc="76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для</a:t>
            </a:r>
            <a:r>
              <a:rPr sz="2400" spc="7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того,</a:t>
            </a:r>
            <a:r>
              <a:rPr sz="2400" spc="79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чтобы</a:t>
            </a:r>
            <a:r>
              <a:rPr sz="2400" spc="76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обрести</a:t>
            </a:r>
            <a:r>
              <a:rPr sz="2400" spc="7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ощущение</a:t>
            </a:r>
            <a:r>
              <a:rPr sz="2400" spc="7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безопасности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400" spc="744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Но</a:t>
            </a:r>
            <a:r>
              <a:rPr sz="2400" spc="73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безудержность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фантазий </a:t>
            </a:r>
            <a:r>
              <a:rPr sz="2400" spc="-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может</a:t>
            </a:r>
            <a:r>
              <a:rPr sz="2400" spc="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порождать</a:t>
            </a:r>
            <a:r>
              <a:rPr sz="2400" spc="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самые</a:t>
            </a:r>
            <a:r>
              <a:rPr sz="24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разнообразные страхи</a:t>
            </a:r>
            <a:r>
              <a:rPr sz="24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5384" y="2333358"/>
            <a:ext cx="11240788" cy="4035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9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5.</a:t>
            </a:r>
            <a:r>
              <a:rPr sz="2200" b="1" spc="228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Отношения</a:t>
            </a:r>
            <a:r>
              <a:rPr sz="2200" b="1" spc="247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со</a:t>
            </a:r>
            <a:r>
              <a:rPr sz="2200" b="1" spc="240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сверстниками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200" spc="248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</a:t>
            </a:r>
            <a:r>
              <a:rPr sz="2200" spc="2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ребенка</a:t>
            </a:r>
            <a:r>
              <a:rPr sz="2200" spc="24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появляется</a:t>
            </a:r>
            <a:r>
              <a:rPr sz="2200" spc="25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большой</a:t>
            </a:r>
            <a:r>
              <a:rPr sz="2200" spc="24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интерес</a:t>
            </a:r>
            <a:r>
              <a:rPr sz="2200" spc="2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</a:t>
            </a:r>
            <a:r>
              <a:rPr sz="2200" spc="2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ровесникам,</a:t>
            </a:r>
            <a:r>
              <a:rPr sz="2200" spc="25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</a:p>
          <a:p>
            <a:pPr marL="0" marR="0">
              <a:lnSpc>
                <a:spcPts val="2429"/>
              </a:lnSpc>
              <a:spcBef>
                <a:spcPts val="26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он</a:t>
            </a:r>
            <a:r>
              <a:rPr sz="2200" spc="29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</a:t>
            </a:r>
            <a:r>
              <a:rPr sz="2200" spc="3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внутрисемейных</a:t>
            </a:r>
            <a:r>
              <a:rPr sz="2200" spc="3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отношений</a:t>
            </a:r>
            <a:r>
              <a:rPr sz="2200" spc="3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</a:t>
            </a:r>
            <a:r>
              <a:rPr sz="2200" spc="3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больше</a:t>
            </a:r>
            <a:r>
              <a:rPr sz="2200" spc="3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переходит</a:t>
            </a:r>
            <a:r>
              <a:rPr sz="2200" spc="32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</a:t>
            </a:r>
            <a:r>
              <a:rPr sz="2200" spc="30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более</a:t>
            </a:r>
            <a:r>
              <a:rPr sz="2200" spc="3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широким</a:t>
            </a:r>
            <a:r>
              <a:rPr sz="2200" spc="3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отношениям</a:t>
            </a:r>
            <a:r>
              <a:rPr sz="2200" spc="32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</a:t>
            </a:r>
          </a:p>
          <a:p>
            <a:pPr marL="0" marR="0">
              <a:lnSpc>
                <a:spcPts val="2430"/>
              </a:lnSpc>
              <a:spcBef>
                <a:spcPts val="207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миром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200" spc="496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Совместная</a:t>
            </a:r>
            <a:r>
              <a:rPr sz="2200" spc="52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игра</a:t>
            </a:r>
            <a:r>
              <a:rPr sz="2200" spc="5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становится</a:t>
            </a:r>
            <a:r>
              <a:rPr sz="2200" spc="5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сложнее,</a:t>
            </a:r>
            <a:r>
              <a:rPr sz="2200" spc="55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</a:t>
            </a:r>
            <a:r>
              <a:rPr sz="2200" spc="5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нее</a:t>
            </a:r>
            <a:r>
              <a:rPr sz="2200" spc="50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появляется</a:t>
            </a:r>
            <a:r>
              <a:rPr sz="2200" spc="53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разнообразное</a:t>
            </a:r>
            <a:r>
              <a:rPr sz="2200" spc="5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сюжетно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-</a:t>
            </a:r>
          </a:p>
          <a:p>
            <a:pPr marL="0" marR="0">
              <a:lnSpc>
                <a:spcPts val="2429"/>
              </a:lnSpc>
              <a:spcBef>
                <a:spcPts val="26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ролевое</a:t>
            </a:r>
            <a:r>
              <a:rPr sz="2200" spc="16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наполнение</a:t>
            </a:r>
            <a:r>
              <a:rPr sz="2200" spc="17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(игры</a:t>
            </a:r>
            <a:r>
              <a:rPr sz="2200" spc="1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200" spc="15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больницу,</a:t>
            </a:r>
            <a:r>
              <a:rPr sz="2200" spc="19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200" spc="15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магазин,</a:t>
            </a:r>
            <a:r>
              <a:rPr sz="2200" spc="17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200" spc="14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войну,</a:t>
            </a:r>
            <a:r>
              <a:rPr sz="2200" spc="20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разыгрывание</a:t>
            </a:r>
            <a:r>
              <a:rPr sz="2200" spc="17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любимых</a:t>
            </a:r>
            <a:r>
              <a:rPr sz="2200" spc="18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сказок)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0" marR="0">
              <a:lnSpc>
                <a:spcPts val="2429"/>
              </a:lnSpc>
              <a:spcBef>
                <a:spcPts val="21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Дети</a:t>
            </a:r>
            <a:r>
              <a:rPr sz="2200" spc="40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4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дружат,</a:t>
            </a:r>
            <a:r>
              <a:rPr sz="2200" spc="45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ссорятся,</a:t>
            </a:r>
            <a:r>
              <a:rPr sz="2200" spc="4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мирятся,</a:t>
            </a:r>
            <a:r>
              <a:rPr sz="2200" spc="4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обижаются,</a:t>
            </a:r>
            <a:r>
              <a:rPr sz="2200" spc="4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ревнуют,</a:t>
            </a:r>
            <a:r>
              <a:rPr sz="2200" spc="44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помогают</a:t>
            </a:r>
            <a:r>
              <a:rPr sz="2200" spc="4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друг</a:t>
            </a:r>
            <a:r>
              <a:rPr sz="2200" spc="40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другу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200" spc="411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Общение</a:t>
            </a:r>
            <a:r>
              <a:rPr sz="2200" spc="4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</a:t>
            </a:r>
          </a:p>
          <a:p>
            <a:pPr marL="0" marR="0">
              <a:lnSpc>
                <a:spcPts val="2429"/>
              </a:lnSpc>
              <a:spcBef>
                <a:spcPts val="21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сверстниками</a:t>
            </a:r>
            <a:r>
              <a:rPr sz="2200" spc="94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занимает</a:t>
            </a:r>
            <a:r>
              <a:rPr sz="2200" spc="9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</a:t>
            </a:r>
            <a:r>
              <a:rPr sz="2200" spc="9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большее</a:t>
            </a:r>
            <a:r>
              <a:rPr sz="2200" spc="9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место</a:t>
            </a:r>
            <a:r>
              <a:rPr sz="2200" spc="9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200" spc="90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жизни</a:t>
            </a:r>
            <a:r>
              <a:rPr sz="2200" spc="93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ребенка,</a:t>
            </a:r>
            <a:r>
              <a:rPr sz="2200" spc="9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</a:t>
            </a:r>
            <a:r>
              <a:rPr sz="2200" spc="9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более</a:t>
            </a:r>
            <a:r>
              <a:rPr sz="2200" spc="9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выраженной</a:t>
            </a:r>
          </a:p>
          <a:p>
            <a:pPr marL="0" marR="0">
              <a:lnSpc>
                <a:spcPts val="2430"/>
              </a:lnSpc>
              <a:spcBef>
                <a:spcPts val="25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становится</a:t>
            </a:r>
            <a:r>
              <a:rPr sz="2200" spc="3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потребность в признании</a:t>
            </a:r>
            <a:r>
              <a:rPr sz="2200" spc="1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уважении</a:t>
            </a:r>
            <a:r>
              <a:rPr sz="2200" spc="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со стороны ровесников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  <a:p>
            <a:pPr marL="0" marR="0">
              <a:lnSpc>
                <a:spcPts val="2429"/>
              </a:lnSpc>
              <a:spcBef>
                <a:spcPts val="213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6.</a:t>
            </a:r>
            <a:r>
              <a:rPr sz="2200" b="1" spc="84" dirty="0">
                <a:solidFill>
                  <a:srgbClr val="000000"/>
                </a:solidFill>
                <a:latin typeface="LFKFMU+Times New Roman Bold"/>
                <a:cs typeface="LFKFMU+Times New Roman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Активная</a:t>
            </a:r>
            <a:r>
              <a:rPr sz="2200" b="1" spc="115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RVMDG+Times New Roman Bold"/>
                <a:cs typeface="DRVMDG+Times New Roman Bold"/>
              </a:rPr>
              <a:t>любознательность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,</a:t>
            </a:r>
            <a:r>
              <a:rPr sz="2200" spc="86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200" spc="-2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которая</a:t>
            </a:r>
            <a:r>
              <a:rPr sz="2200" spc="1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заставляет</a:t>
            </a:r>
            <a:r>
              <a:rPr sz="2200" spc="10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детей</a:t>
            </a:r>
            <a:r>
              <a:rPr sz="2200" spc="9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постоянно</a:t>
            </a:r>
            <a:r>
              <a:rPr sz="2200" spc="10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задавать</a:t>
            </a:r>
            <a:r>
              <a:rPr sz="2200" spc="10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вопросы</a:t>
            </a:r>
            <a:r>
              <a:rPr sz="2200" spc="8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обо</a:t>
            </a:r>
          </a:p>
          <a:p>
            <a:pPr marL="0" marR="0">
              <a:lnSpc>
                <a:spcPts val="2429"/>
              </a:lnSpc>
              <a:spcBef>
                <a:spcPts val="26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всем,</a:t>
            </a:r>
            <a:r>
              <a:rPr sz="2200" spc="25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</a:t>
            </a:r>
            <a:r>
              <a:rPr sz="2200" spc="26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они</a:t>
            </a:r>
            <a:r>
              <a:rPr sz="2200" spc="24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видят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200" spc="245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Они</a:t>
            </a:r>
            <a:r>
              <a:rPr sz="2200" spc="24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готовы</a:t>
            </a:r>
            <a:r>
              <a:rPr sz="2200" spc="2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</a:t>
            </a:r>
            <a:r>
              <a:rPr sz="2200" spc="24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время</a:t>
            </a:r>
            <a:r>
              <a:rPr sz="2200" spc="24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говорить,</a:t>
            </a:r>
            <a:r>
              <a:rPr sz="2200" spc="25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обсуждать</a:t>
            </a:r>
            <a:r>
              <a:rPr sz="2200" spc="26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различные</a:t>
            </a:r>
            <a:r>
              <a:rPr sz="2200" spc="25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вопросы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  <a:r>
              <a:rPr sz="2200" spc="232" dirty="0">
                <a:solidFill>
                  <a:srgbClr val="000000"/>
                </a:solidFill>
                <a:latin typeface="VOFJSP+Times New Roman"/>
                <a:cs typeface="VOFJSP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Но</a:t>
            </a:r>
            <a:r>
              <a:rPr sz="2200" spc="24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</a:t>
            </a:r>
          </a:p>
          <a:p>
            <a:pPr marL="0" marR="0">
              <a:lnSpc>
                <a:spcPts val="2429"/>
              </a:lnSpc>
              <a:spcBef>
                <a:spcPts val="21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них</a:t>
            </a:r>
            <a:r>
              <a:rPr sz="2200" spc="11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еще</a:t>
            </a:r>
            <a:r>
              <a:rPr sz="2200" spc="1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недостаточно</a:t>
            </a:r>
            <a:r>
              <a:rPr sz="2200" spc="14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развита</a:t>
            </a:r>
            <a:r>
              <a:rPr sz="2200" spc="1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произвольность,</a:t>
            </a:r>
            <a:r>
              <a:rPr sz="2200" spc="13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2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то</a:t>
            </a:r>
            <a:r>
              <a:rPr sz="2200" spc="133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есть</a:t>
            </a:r>
            <a:r>
              <a:rPr sz="2200" spc="89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способность</a:t>
            </a:r>
            <a:r>
              <a:rPr sz="2200" spc="10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заниматься</a:t>
            </a:r>
            <a:r>
              <a:rPr sz="2200" spc="1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тем,</a:t>
            </a:r>
            <a:r>
              <a:rPr sz="2200" spc="122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что</a:t>
            </a:r>
            <a:r>
              <a:rPr sz="2200" spc="13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им</a:t>
            </a:r>
          </a:p>
          <a:p>
            <a:pPr marL="0" marR="0">
              <a:lnSpc>
                <a:spcPts val="2430"/>
              </a:lnSpc>
              <a:spcBef>
                <a:spcPts val="209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неинтересно,</a:t>
            </a:r>
            <a:r>
              <a:rPr sz="2200" spc="10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</a:t>
            </a:r>
            <a:r>
              <a:rPr sz="2200" spc="8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поэтому</a:t>
            </a:r>
            <a:r>
              <a:rPr sz="2200" spc="1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их</a:t>
            </a:r>
            <a:r>
              <a:rPr sz="2200" spc="9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познавательный</a:t>
            </a:r>
            <a:r>
              <a:rPr sz="2200" spc="11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интерес</a:t>
            </a:r>
            <a:r>
              <a:rPr sz="2200" spc="8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лучше</a:t>
            </a:r>
            <a:r>
              <a:rPr sz="2200" spc="88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6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всего</a:t>
            </a:r>
            <a:r>
              <a:rPr sz="2200" spc="105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утоляется</a:t>
            </a:r>
            <a:r>
              <a:rPr sz="2200" spc="12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в</a:t>
            </a:r>
            <a:r>
              <a:rPr sz="2200" spc="67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увлекательном</a:t>
            </a:r>
          </a:p>
          <a:p>
            <a:pPr marL="0" marR="0">
              <a:lnSpc>
                <a:spcPts val="2429"/>
              </a:lnSpc>
              <a:spcBef>
                <a:spcPts val="262"/>
              </a:spcBef>
              <a:spcAft>
                <a:spcPts val="0"/>
              </a:spcAft>
            </a:pPr>
            <a:r>
              <a:rPr sz="2200" spc="-1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разговоре</a:t>
            </a:r>
            <a:r>
              <a:rPr sz="2200" spc="3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или </a:t>
            </a:r>
            <a:r>
              <a:rPr sz="2200" spc="-1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занимательной</a:t>
            </a:r>
            <a:r>
              <a:rPr sz="2200" spc="51" dirty="0">
                <a:solidFill>
                  <a:srgbClr val="000000"/>
                </a:solidFill>
                <a:latin typeface="HWCJGO+Times New Roman"/>
                <a:cs typeface="HWCJGO+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HWCJGO+Times New Roman"/>
                <a:cs typeface="HWCJGO+Times New Roman"/>
              </a:rPr>
              <a:t>игре</a:t>
            </a:r>
            <a:r>
              <a:rPr sz="2200" dirty="0">
                <a:solidFill>
                  <a:srgbClr val="000000"/>
                </a:solidFill>
                <a:latin typeface="VOFJSP+Times New Roman"/>
                <a:cs typeface="VOFJSP+Times New Roman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2223</Words>
  <Application>Microsoft Office PowerPoint</Application>
  <PresentationFormat>Произвольный</PresentationFormat>
  <Paragraphs>287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Arial</vt:lpstr>
      <vt:lpstr>HWCJGO+Times New Roman</vt:lpstr>
      <vt:lpstr>DRVMDG+Times New Roman Bold</vt:lpstr>
      <vt:lpstr>PDLGHN+Times New Roman Italic</vt:lpstr>
      <vt:lpstr>LFKFMU+Times New Roman Bold</vt:lpstr>
      <vt:lpstr>SRAPTC+Calibri Bold</vt:lpstr>
      <vt:lpstr>FGROTF+Calibri</vt:lpstr>
      <vt:lpstr>LULKEA+Times New Roman Bold Italic</vt:lpstr>
      <vt:lpstr>Calibri</vt:lpstr>
      <vt:lpstr>FTFGJF+Times New Roman Bold Italic</vt:lpstr>
      <vt:lpstr>VOFJSP+Times New Roman</vt:lpstr>
      <vt:lpstr>NFTHQB+Arial</vt:lpstr>
      <vt:lpstr>KGHNOM+Calibri</vt:lpstr>
      <vt:lpstr>Times New Roman</vt:lpstr>
      <vt:lpstr>NDKADV+Wingdings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дом</cp:lastModifiedBy>
  <cp:revision>3</cp:revision>
  <dcterms:modified xsi:type="dcterms:W3CDTF">2022-09-29T14:26:14Z</dcterms:modified>
</cp:coreProperties>
</file>